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7" r:id="rId2"/>
    <p:sldId id="275" r:id="rId3"/>
    <p:sldId id="258" r:id="rId4"/>
    <p:sldId id="259" r:id="rId5"/>
    <p:sldId id="260" r:id="rId6"/>
    <p:sldId id="261" r:id="rId7"/>
    <p:sldId id="265" r:id="rId8"/>
    <p:sldId id="266" r:id="rId9"/>
    <p:sldId id="268" r:id="rId10"/>
    <p:sldId id="269" r:id="rId11"/>
    <p:sldId id="270" r:id="rId12"/>
    <p:sldId id="271" r:id="rId13"/>
    <p:sldId id="272" r:id="rId14"/>
    <p:sldId id="273" r:id="rId15"/>
    <p:sldId id="274" r:id="rId16"/>
    <p:sldId id="277" r:id="rId17"/>
    <p:sldId id="278" r:id="rId18"/>
    <p:sldId id="279" r:id="rId19"/>
    <p:sldId id="280" r:id="rId20"/>
    <p:sldId id="281" r:id="rId21"/>
    <p:sldId id="282" r:id="rId22"/>
    <p:sldId id="283" r:id="rId23"/>
    <p:sldId id="284" r:id="rId24"/>
    <p:sldId id="358" r:id="rId25"/>
    <p:sldId id="286" r:id="rId26"/>
    <p:sldId id="287" r:id="rId27"/>
    <p:sldId id="288" r:id="rId28"/>
    <p:sldId id="289" r:id="rId29"/>
    <p:sldId id="359" r:id="rId30"/>
    <p:sldId id="290" r:id="rId31"/>
    <p:sldId id="291" r:id="rId32"/>
    <p:sldId id="293" r:id="rId33"/>
    <p:sldId id="294" r:id="rId34"/>
    <p:sldId id="296" r:id="rId35"/>
    <p:sldId id="297" r:id="rId36"/>
    <p:sldId id="298" r:id="rId37"/>
    <p:sldId id="299" r:id="rId38"/>
    <p:sldId id="300" r:id="rId39"/>
    <p:sldId id="301" r:id="rId40"/>
    <p:sldId id="302" r:id="rId41"/>
    <p:sldId id="303" r:id="rId42"/>
    <p:sldId id="292" r:id="rId43"/>
    <p:sldId id="304" r:id="rId44"/>
    <p:sldId id="306" r:id="rId45"/>
    <p:sldId id="305" r:id="rId46"/>
    <p:sldId id="307" r:id="rId47"/>
    <p:sldId id="308" r:id="rId48"/>
    <p:sldId id="309" r:id="rId49"/>
    <p:sldId id="310" r:id="rId50"/>
    <p:sldId id="360" r:id="rId51"/>
    <p:sldId id="312" r:id="rId52"/>
    <p:sldId id="313" r:id="rId53"/>
    <p:sldId id="314" r:id="rId54"/>
    <p:sldId id="315" r:id="rId55"/>
    <p:sldId id="316" r:id="rId56"/>
    <p:sldId id="318" r:id="rId57"/>
    <p:sldId id="361" r:id="rId58"/>
    <p:sldId id="320" r:id="rId59"/>
    <p:sldId id="319" r:id="rId60"/>
    <p:sldId id="362" r:id="rId61"/>
    <p:sldId id="322" r:id="rId62"/>
    <p:sldId id="323" r:id="rId63"/>
    <p:sldId id="325" r:id="rId64"/>
    <p:sldId id="326" r:id="rId65"/>
    <p:sldId id="328" r:id="rId66"/>
    <p:sldId id="330" r:id="rId67"/>
    <p:sldId id="332" r:id="rId68"/>
    <p:sldId id="333" r:id="rId69"/>
    <p:sldId id="36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7" r:id="rId83"/>
    <p:sldId id="348" r:id="rId84"/>
    <p:sldId id="349" r:id="rId85"/>
    <p:sldId id="350" r:id="rId86"/>
    <p:sldId id="351" r:id="rId87"/>
    <p:sldId id="352" r:id="rId88"/>
    <p:sldId id="353" r:id="rId89"/>
    <p:sldId id="354" r:id="rId90"/>
    <p:sldId id="355" r:id="rId91"/>
    <p:sldId id="356" r:id="rId92"/>
    <p:sldId id="357" r:id="rId9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97" autoAdjust="0"/>
  </p:normalViewPr>
  <p:slideViewPr>
    <p:cSldViewPr>
      <p:cViewPr varScale="1">
        <p:scale>
          <a:sx n="108" d="100"/>
          <a:sy n="108" d="100"/>
        </p:scale>
        <p:origin x="72" y="11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8.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62.wmf"/><Relationship Id="rId1" Type="http://schemas.openxmlformats.org/officeDocument/2006/relationships/image" Target="../media/image6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5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4" Type="http://schemas.openxmlformats.org/officeDocument/2006/relationships/image" Target="../media/image7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5" Type="http://schemas.openxmlformats.org/officeDocument/2006/relationships/image" Target="../media/image97.wmf"/><Relationship Id="rId4" Type="http://schemas.openxmlformats.org/officeDocument/2006/relationships/image" Target="../media/image9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45DDB-44E8-4ED4-B64A-15C449A500C6}" type="datetimeFigureOut">
              <a:rPr lang="zh-CN" altLang="en-US" smtClean="0"/>
              <a:t>2020/10/7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BB936-00F2-4DEC-9F49-A6EC925801B6}" type="slidenum">
              <a:rPr lang="zh-CN" altLang="en-US" smtClean="0"/>
              <a:t>‹#›</a:t>
            </a:fld>
            <a:endParaRPr lang="zh-CN" altLang="en-US"/>
          </a:p>
        </p:txBody>
      </p:sp>
    </p:spTree>
    <p:extLst>
      <p:ext uri="{BB962C8B-B14F-4D97-AF65-F5344CB8AC3E}">
        <p14:creationId xmlns:p14="http://schemas.microsoft.com/office/powerpoint/2010/main" val="3210392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DBB936-00F2-4DEC-9F49-A6EC925801B6}" type="slidenum">
              <a:rPr lang="zh-CN" altLang="en-US" smtClean="0"/>
              <a:t>33</a:t>
            </a:fld>
            <a:endParaRPr lang="zh-CN" altLang="en-US"/>
          </a:p>
        </p:txBody>
      </p:sp>
    </p:spTree>
    <p:extLst>
      <p:ext uri="{BB962C8B-B14F-4D97-AF65-F5344CB8AC3E}">
        <p14:creationId xmlns:p14="http://schemas.microsoft.com/office/powerpoint/2010/main" val="3056932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DBB936-00F2-4DEC-9F49-A6EC925801B6}" type="slidenum">
              <a:rPr lang="zh-CN" altLang="en-US" smtClean="0"/>
              <a:t>62</a:t>
            </a:fld>
            <a:endParaRPr lang="zh-CN" altLang="en-US"/>
          </a:p>
        </p:txBody>
      </p:sp>
    </p:spTree>
    <p:extLst>
      <p:ext uri="{BB962C8B-B14F-4D97-AF65-F5344CB8AC3E}">
        <p14:creationId xmlns:p14="http://schemas.microsoft.com/office/powerpoint/2010/main" val="417517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161594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422149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96050" y="609600"/>
            <a:ext cx="1962150" cy="55213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609600"/>
            <a:ext cx="5734050" cy="55213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870993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7848600" cy="11398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09600" y="1676400"/>
            <a:ext cx="3848100" cy="4454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10100" y="1676400"/>
            <a:ext cx="3848100" cy="4454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2178308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a:xfrm>
            <a:off x="457200" y="6356350"/>
            <a:ext cx="2133600" cy="365125"/>
          </a:xfrm>
        </p:spPr>
        <p:txBody>
          <a:bodyPr/>
          <a:lstStyle/>
          <a:p>
            <a:fld id="{EFEB1729-FF86-4AB9-877F-49021439FAC5}" type="datetimeFigureOut">
              <a:rPr lang="zh-CN" altLang="en-US" smtClean="0"/>
              <a:t>2020/10/7</a:t>
            </a:fld>
            <a:endParaRPr lang="zh-CN" altLang="en-US"/>
          </a:p>
        </p:txBody>
      </p:sp>
      <p:sp>
        <p:nvSpPr>
          <p:cNvPr id="7" name="页脚占位符 6"/>
          <p:cNvSpPr>
            <a:spLocks noGrp="1"/>
          </p:cNvSpPr>
          <p:nvPr>
            <p:ph type="ftr" sz="quarter" idx="11"/>
          </p:nvPr>
        </p:nvSpPr>
        <p:spPr>
          <a:xfrm>
            <a:off x="3124200" y="6356350"/>
            <a:ext cx="2895600" cy="365125"/>
          </a:xfrm>
        </p:spPr>
        <p:txBody>
          <a:bodyPr/>
          <a:lstStyle/>
          <a:p>
            <a:endParaRPr lang="zh-CN" altLang="en-US"/>
          </a:p>
        </p:txBody>
      </p:sp>
      <p:sp>
        <p:nvSpPr>
          <p:cNvPr id="8" name="灯片编号占位符 7"/>
          <p:cNvSpPr>
            <a:spLocks noGrp="1"/>
          </p:cNvSpPr>
          <p:nvPr>
            <p:ph type="sldNum" sz="quarter" idx="12"/>
          </p:nvPr>
        </p:nvSpPr>
        <p:spPr>
          <a:xfrm>
            <a:off x="6553200" y="6356350"/>
            <a:ext cx="2133600" cy="365125"/>
          </a:xfrm>
        </p:spPr>
        <p:txBody>
          <a:body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80308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2007209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a:t>单击此处编辑母版文本样式</a:t>
            </a:r>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184571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76400"/>
            <a:ext cx="3848100" cy="4454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10100" y="1676400"/>
            <a:ext cx="3848100" cy="4454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128156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1488878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2"/>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277872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3246106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185940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2171692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09600" y="609600"/>
            <a:ext cx="77073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en-US"/>
          </a:p>
        </p:txBody>
      </p:sp>
      <p:sp>
        <p:nvSpPr>
          <p:cNvPr id="1027" name="Rectangle 3"/>
          <p:cNvSpPr>
            <a:spLocks noGrp="1" noChangeArrowheads="1"/>
          </p:cNvSpPr>
          <p:nvPr>
            <p:ph type="body" idx="4294967295"/>
          </p:nvPr>
        </p:nvSpPr>
        <p:spPr bwMode="auto">
          <a:xfrm>
            <a:off x="609600" y="1301750"/>
            <a:ext cx="78486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en-US"/>
          </a:p>
        </p:txBody>
      </p:sp>
      <p:sp>
        <p:nvSpPr>
          <p:cNvPr id="1028" name="Freeform 7"/>
          <p:cNvSpPr>
            <a:spLocks noChangeArrowheads="1"/>
          </p:cNvSpPr>
          <p:nvPr/>
        </p:nvSpPr>
        <p:spPr bwMode="auto">
          <a:xfrm>
            <a:off x="533400" y="533400"/>
            <a:ext cx="80010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a:solidFill>
              <a:schemeClr val="accent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Palatino Linotype" panose="02040502050505030304" pitchFamily="18" charset="0"/>
                <a:ea typeface="宋体" panose="02010600030101010101" pitchFamily="2" charset="-122"/>
              </a:defRPr>
            </a:lvl1pPr>
            <a:lvl2pPr>
              <a:defRPr>
                <a:solidFill>
                  <a:schemeClr val="tx1"/>
                </a:solidFill>
                <a:latin typeface="Palatino Linotype" panose="02040502050505030304" pitchFamily="18" charset="0"/>
                <a:ea typeface="宋体" panose="02010600030101010101" pitchFamily="2" charset="-122"/>
              </a:defRPr>
            </a:lvl2pPr>
            <a:lvl3pPr>
              <a:defRPr>
                <a:solidFill>
                  <a:schemeClr val="tx1"/>
                </a:solidFill>
                <a:latin typeface="Palatino Linotype" panose="02040502050505030304" pitchFamily="18" charset="0"/>
                <a:ea typeface="宋体" panose="02010600030101010101" pitchFamily="2" charset="-122"/>
              </a:defRPr>
            </a:lvl3pPr>
            <a:lvl4pPr>
              <a:defRPr>
                <a:solidFill>
                  <a:schemeClr val="tx1"/>
                </a:solidFill>
                <a:latin typeface="Palatino Linotype" panose="02040502050505030304" pitchFamily="18" charset="0"/>
                <a:ea typeface="宋体" panose="02010600030101010101" pitchFamily="2" charset="-122"/>
              </a:defRPr>
            </a:lvl4pPr>
            <a:lvl5pPr>
              <a:defRPr>
                <a:solidFill>
                  <a:schemeClr val="tx1"/>
                </a:solidFill>
                <a:latin typeface="Palatino Linotype" panose="0204050205050503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9pPr>
          </a:lstStyle>
          <a:p>
            <a:pPr eaLnBrk="1" hangingPunct="1">
              <a:buFont typeface="Arial" panose="020B0604020202020204" pitchFamily="34" charset="0"/>
              <a:buNone/>
              <a:defRPr/>
            </a:pPr>
            <a:endParaRPr lang="zh-CN" altLang="en-US">
              <a:sym typeface="+mn-ea"/>
            </a:endParaRPr>
          </a:p>
        </p:txBody>
      </p:sp>
      <p:sp>
        <p:nvSpPr>
          <p:cNvPr id="1029" name="Line 8"/>
          <p:cNvSpPr>
            <a:spLocks noChangeShapeType="1"/>
          </p:cNvSpPr>
          <p:nvPr/>
        </p:nvSpPr>
        <p:spPr bwMode="auto">
          <a:xfrm>
            <a:off x="533400" y="6172200"/>
            <a:ext cx="8001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2800" b="1" kern="1200">
          <a:solidFill>
            <a:srgbClr val="006699"/>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4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kern="1200">
          <a:solidFill>
            <a:schemeClr val="tx1"/>
          </a:solidFill>
          <a:latin typeface="Arial" panose="020B0604020202020204" pitchFamily="34" charset="0"/>
          <a:ea typeface="+mn-ea"/>
          <a:cs typeface="+mn-cs"/>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kern="1200">
          <a:solidFill>
            <a:schemeClr val="tx1"/>
          </a:solidFill>
          <a:latin typeface="Arial" panose="020B0604020202020204" pitchFamily="34" charset="0"/>
          <a:ea typeface="+mn-ea"/>
          <a:cs typeface="+mn-cs"/>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8.png"/><Relationship Id="rId4" Type="http://schemas.openxmlformats.org/officeDocument/2006/relationships/image" Target="../media/image7.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0.png"/><Relationship Id="rId4" Type="http://schemas.openxmlformats.org/officeDocument/2006/relationships/image" Target="../media/image9.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2.png"/><Relationship Id="rId4" Type="http://schemas.openxmlformats.org/officeDocument/2006/relationships/image" Target="../media/image11.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3.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8.wmf"/><Relationship Id="rId5" Type="http://schemas.openxmlformats.org/officeDocument/2006/relationships/oleObject" Target="../embeddings/oleObject10.bin"/><Relationship Id="rId4" Type="http://schemas.openxmlformats.org/officeDocument/2006/relationships/image" Target="../media/image17.wmf"/></Relationships>
</file>

<file path=ppt/slides/_rels/slide35.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3.wmf"/><Relationship Id="rId18" Type="http://schemas.openxmlformats.org/officeDocument/2006/relationships/image" Target="../media/image29.png"/><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oleObject" Target="../embeddings/oleObject15.bin"/><Relationship Id="rId17" Type="http://schemas.openxmlformats.org/officeDocument/2006/relationships/image" Target="../media/image25.wmf"/><Relationship Id="rId2" Type="http://schemas.openxmlformats.org/officeDocument/2006/relationships/slideLayout" Target="../slideLayouts/slideLayout7.xml"/><Relationship Id="rId16" Type="http://schemas.openxmlformats.org/officeDocument/2006/relationships/oleObject" Target="../embeddings/oleObject17.bin"/><Relationship Id="rId1" Type="http://schemas.openxmlformats.org/officeDocument/2006/relationships/vmlDrawing" Target="../drawings/vmlDrawing10.vml"/><Relationship Id="rId6" Type="http://schemas.openxmlformats.org/officeDocument/2006/relationships/image" Target="../media/image20.wmf"/><Relationship Id="rId11" Type="http://schemas.openxmlformats.org/officeDocument/2006/relationships/image" Target="../media/image26.wmf"/><Relationship Id="rId5" Type="http://schemas.openxmlformats.org/officeDocument/2006/relationships/oleObject" Target="../embeddings/oleObject12.bin"/><Relationship Id="rId15" Type="http://schemas.openxmlformats.org/officeDocument/2006/relationships/image" Target="../media/image24.wmf"/><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4.bin"/><Relationship Id="rId14" Type="http://schemas.openxmlformats.org/officeDocument/2006/relationships/oleObject" Target="../embeddings/oleObject16.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2.wmf"/><Relationship Id="rId5" Type="http://schemas.openxmlformats.org/officeDocument/2006/relationships/oleObject" Target="../embeddings/oleObject19.bin"/><Relationship Id="rId4" Type="http://schemas.openxmlformats.org/officeDocument/2006/relationships/image" Target="../media/image31.wmf"/></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37.png"/><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image" Target="../media/image34.wmf"/></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8.png"/><Relationship Id="rId4" Type="http://schemas.openxmlformats.org/officeDocument/2006/relationships/image" Target="../media/image37.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41.wmf"/><Relationship Id="rId5" Type="http://schemas.openxmlformats.org/officeDocument/2006/relationships/oleObject" Target="../embeddings/oleObject26.bin"/><Relationship Id="rId4" Type="http://schemas.openxmlformats.org/officeDocument/2006/relationships/image" Target="../media/image40.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3.wmf"/><Relationship Id="rId5" Type="http://schemas.openxmlformats.org/officeDocument/2006/relationships/oleObject" Target="../embeddings/oleObject28.bin"/><Relationship Id="rId4" Type="http://schemas.openxmlformats.org/officeDocument/2006/relationships/image" Target="../media/image42.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5.wmf"/><Relationship Id="rId5" Type="http://schemas.openxmlformats.org/officeDocument/2006/relationships/oleObject" Target="../embeddings/oleObject30.bin"/><Relationship Id="rId4" Type="http://schemas.openxmlformats.org/officeDocument/2006/relationships/image" Target="../media/image44.wmf"/></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32.bin"/><Relationship Id="rId5" Type="http://schemas.openxmlformats.org/officeDocument/2006/relationships/image" Target="../media/image48.wmf"/><Relationship Id="rId4" Type="http://schemas.openxmlformats.org/officeDocument/2006/relationships/oleObject" Target="../embeddings/oleObject31.bin"/></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png"/><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4.bin"/><Relationship Id="rId5" Type="http://schemas.openxmlformats.org/officeDocument/2006/relationships/image" Target="../media/image50.wmf"/><Relationship Id="rId4" Type="http://schemas.openxmlformats.org/officeDocument/2006/relationships/oleObject" Target="../embeddings/oleObject33.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56.png"/><Relationship Id="rId4" Type="http://schemas.openxmlformats.org/officeDocument/2006/relationships/image" Target="../media/image52.emf"/></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58.png"/><Relationship Id="rId5" Type="http://schemas.openxmlformats.org/officeDocument/2006/relationships/image" Target="../media/image52.emf"/><Relationship Id="rId4" Type="http://schemas.openxmlformats.org/officeDocument/2006/relationships/oleObject" Target="../embeddings/oleObject36.bin"/></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52.emf"/><Relationship Id="rId5" Type="http://schemas.openxmlformats.org/officeDocument/2006/relationships/oleObject" Target="../embeddings/oleObject37.bin"/><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52.emf"/><Relationship Id="rId5" Type="http://schemas.openxmlformats.org/officeDocument/2006/relationships/oleObject" Target="../embeddings/oleObject39.bin"/><Relationship Id="rId4" Type="http://schemas.openxmlformats.org/officeDocument/2006/relationships/image" Target="../media/image58.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60.emf"/><Relationship Id="rId5" Type="http://schemas.openxmlformats.org/officeDocument/2006/relationships/oleObject" Target="../embeddings/oleObject41.bin"/><Relationship Id="rId4" Type="http://schemas.openxmlformats.org/officeDocument/2006/relationships/image" Target="../media/image59.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60.emf"/><Relationship Id="rId5" Type="http://schemas.openxmlformats.org/officeDocument/2006/relationships/oleObject" Target="../embeddings/oleObject41.bin"/><Relationship Id="rId4" Type="http://schemas.openxmlformats.org/officeDocument/2006/relationships/image" Target="../media/image5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62.wmf"/><Relationship Id="rId5" Type="http://schemas.openxmlformats.org/officeDocument/2006/relationships/oleObject" Target="../embeddings/oleObject43.bin"/><Relationship Id="rId4" Type="http://schemas.openxmlformats.org/officeDocument/2006/relationships/image" Target="../media/image61.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60.emf"/></Relationships>
</file>

<file path=ppt/slides/_rels/slide72.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64.wmf"/><Relationship Id="rId5" Type="http://schemas.openxmlformats.org/officeDocument/2006/relationships/oleObject" Target="../embeddings/oleObject47.bin"/><Relationship Id="rId10" Type="http://schemas.openxmlformats.org/officeDocument/2006/relationships/image" Target="../media/image51.wmf"/><Relationship Id="rId4" Type="http://schemas.openxmlformats.org/officeDocument/2006/relationships/image" Target="../media/image63.wmf"/><Relationship Id="rId9" Type="http://schemas.openxmlformats.org/officeDocument/2006/relationships/oleObject" Target="../embeddings/oleObject49.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67.wmf"/><Relationship Id="rId5" Type="http://schemas.openxmlformats.org/officeDocument/2006/relationships/oleObject" Target="../embeddings/oleObject51.bin"/><Relationship Id="rId4" Type="http://schemas.openxmlformats.org/officeDocument/2006/relationships/image" Target="../media/image66.wmf"/></Relationships>
</file>

<file path=ppt/slides/_rels/slide76.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53.bin"/><Relationship Id="rId7" Type="http://schemas.openxmlformats.org/officeDocument/2006/relationships/oleObject" Target="../embeddings/oleObject55.bin"/><Relationship Id="rId12"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70.wmf"/><Relationship Id="rId11" Type="http://schemas.openxmlformats.org/officeDocument/2006/relationships/oleObject" Target="../embeddings/oleObject57.bin"/><Relationship Id="rId5" Type="http://schemas.openxmlformats.org/officeDocument/2006/relationships/oleObject" Target="../embeddings/oleObject54.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56.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image" Target="../media/image83.png"/><Relationship Id="rId7"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59.bin"/><Relationship Id="rId11" Type="http://schemas.openxmlformats.org/officeDocument/2006/relationships/image" Target="../media/image77.wmf"/><Relationship Id="rId5" Type="http://schemas.openxmlformats.org/officeDocument/2006/relationships/image" Target="../media/image74.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76.wmf"/></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86.png"/><Relationship Id="rId4" Type="http://schemas.openxmlformats.org/officeDocument/2006/relationships/image" Target="../media/image79.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image" Target="../media/image81.wmf"/><Relationship Id="rId5" Type="http://schemas.openxmlformats.org/officeDocument/2006/relationships/oleObject" Target="../embeddings/oleObject64.bin"/><Relationship Id="rId4" Type="http://schemas.openxmlformats.org/officeDocument/2006/relationships/image" Target="../media/image80.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8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83.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85.wmf"/><Relationship Id="rId5" Type="http://schemas.openxmlformats.org/officeDocument/2006/relationships/oleObject" Target="../embeddings/oleObject68.bin"/><Relationship Id="rId4" Type="http://schemas.openxmlformats.org/officeDocument/2006/relationships/image" Target="../media/image84.wmf"/></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88.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90.wmf"/><Relationship Id="rId5" Type="http://schemas.openxmlformats.org/officeDocument/2006/relationships/oleObject" Target="../embeddings/oleObject71.bin"/><Relationship Id="rId4" Type="http://schemas.openxmlformats.org/officeDocument/2006/relationships/image" Target="../media/image89.wmf"/></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97.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94.wmf"/><Relationship Id="rId11" Type="http://schemas.openxmlformats.org/officeDocument/2006/relationships/oleObject" Target="../embeddings/oleObject77.bin"/><Relationship Id="rId5" Type="http://schemas.openxmlformats.org/officeDocument/2006/relationships/oleObject" Target="../embeddings/oleObject74.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7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5435600" y="2852738"/>
            <a:ext cx="22336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spcBef>
                <a:spcPct val="20000"/>
              </a:spcBef>
              <a:buClr>
                <a:schemeClr val="folHlink"/>
              </a:buClr>
              <a:buSzPct val="75000"/>
              <a:buFont typeface="Wingdings" panose="05000000000000000000" pitchFamily="2" charset="2"/>
              <a:buNone/>
            </a:pPr>
            <a:endParaRPr lang="fr-FR" altLang="zh-CN" sz="5400" b="1">
              <a:solidFill>
                <a:schemeClr val="tx1"/>
              </a:solidFill>
              <a:latin typeface="Verdana" panose="020B0604030504040204" pitchFamily="34" charset="0"/>
            </a:endParaRPr>
          </a:p>
        </p:txBody>
      </p:sp>
      <p:sp>
        <p:nvSpPr>
          <p:cNvPr id="15363" name="Rectangle 3"/>
          <p:cNvSpPr>
            <a:spLocks noChangeArrowheads="1"/>
          </p:cNvSpPr>
          <p:nvPr/>
        </p:nvSpPr>
        <p:spPr bwMode="auto">
          <a:xfrm>
            <a:off x="1403350" y="2781300"/>
            <a:ext cx="66246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75000"/>
              <a:buFont typeface="Wingdings" panose="05000000000000000000" pitchFamily="2" charset="2"/>
              <a:buNone/>
            </a:pPr>
            <a:endParaRPr lang="zh-CN" altLang="fr-FR" sz="4400" b="1">
              <a:solidFill>
                <a:schemeClr val="tx1"/>
              </a:solidFill>
              <a:latin typeface="Verdana" panose="020B0604030504040204" pitchFamily="34" charset="0"/>
            </a:endParaRPr>
          </a:p>
        </p:txBody>
      </p:sp>
      <p:sp>
        <p:nvSpPr>
          <p:cNvPr id="15364" name="Rectangle 4"/>
          <p:cNvSpPr>
            <a:spLocks noChangeArrowheads="1"/>
          </p:cNvSpPr>
          <p:nvPr/>
        </p:nvSpPr>
        <p:spPr bwMode="auto">
          <a:xfrm>
            <a:off x="1259632" y="1196752"/>
            <a:ext cx="67675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r>
              <a:rPr lang="zh-CN" altLang="fr-FR" sz="5400" b="1" dirty="0">
                <a:solidFill>
                  <a:schemeClr val="tx2"/>
                </a:solidFill>
                <a:latin typeface="黑体" panose="02010609060101010101" pitchFamily="49" charset="-122"/>
                <a:ea typeface="黑体" panose="02010609060101010101" pitchFamily="49" charset="-122"/>
              </a:rPr>
              <a:t>运动控制系统</a:t>
            </a:r>
            <a:endParaRPr lang="zh-CN" altLang="en-US" sz="5400" b="1" dirty="0">
              <a:solidFill>
                <a:schemeClr val="tx2"/>
              </a:solidFill>
              <a:latin typeface="黑体" panose="02010609060101010101" pitchFamily="49" charset="-122"/>
              <a:ea typeface="黑体" panose="02010609060101010101" pitchFamily="49" charset="-122"/>
            </a:endParaRPr>
          </a:p>
        </p:txBody>
      </p:sp>
      <p:sp>
        <p:nvSpPr>
          <p:cNvPr id="2" name="Rectangle 4">
            <a:extLst>
              <a:ext uri="{FF2B5EF4-FFF2-40B4-BE49-F238E27FC236}">
                <a16:creationId xmlns:a16="http://schemas.microsoft.com/office/drawing/2014/main" id="{68B6F9EC-D154-4A45-9505-1608F9F67207}"/>
              </a:ext>
            </a:extLst>
          </p:cNvPr>
          <p:cNvSpPr>
            <a:spLocks noChangeArrowheads="1"/>
          </p:cNvSpPr>
          <p:nvPr/>
        </p:nvSpPr>
        <p:spPr bwMode="auto">
          <a:xfrm>
            <a:off x="1188243" y="3284984"/>
            <a:ext cx="6767513" cy="222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lnSpc>
                <a:spcPct val="150000"/>
              </a:lnSpc>
            </a:pPr>
            <a:r>
              <a:rPr lang="zh-CN" altLang="en-US" b="1" dirty="0">
                <a:solidFill>
                  <a:schemeClr val="tx2"/>
                </a:solidFill>
                <a:latin typeface="黑体" panose="02010609060101010101" pitchFamily="49" charset="-122"/>
                <a:ea typeface="黑体" panose="02010609060101010101" pitchFamily="49" charset="-122"/>
              </a:rPr>
              <a:t>袁明星</a:t>
            </a:r>
            <a:endParaRPr lang="en-US" altLang="zh-CN" b="1" dirty="0">
              <a:solidFill>
                <a:schemeClr val="tx2"/>
              </a:solidFill>
              <a:latin typeface="黑体" panose="02010609060101010101" pitchFamily="49" charset="-122"/>
              <a:ea typeface="黑体" panose="02010609060101010101" pitchFamily="49" charset="-122"/>
            </a:endParaRPr>
          </a:p>
          <a:p>
            <a:pPr algn="ctr" eaLnBrk="1" hangingPunct="1">
              <a:lnSpc>
                <a:spcPct val="150000"/>
              </a:lnSpc>
            </a:pPr>
            <a:r>
              <a:rPr lang="en-US" altLang="zh-CN" b="1" dirty="0">
                <a:solidFill>
                  <a:schemeClr val="tx2"/>
                </a:solidFill>
                <a:ea typeface="黑体" panose="02010609060101010101" pitchFamily="49" charset="-122"/>
                <a:cs typeface="Times New Roman" panose="02020603050405020304" pitchFamily="18" charset="0"/>
              </a:rPr>
              <a:t>mxyuan@nankai.edu.cn</a:t>
            </a:r>
          </a:p>
          <a:p>
            <a:pPr algn="ctr" eaLnBrk="1" hangingPunct="1">
              <a:lnSpc>
                <a:spcPct val="150000"/>
              </a:lnSpc>
            </a:pPr>
            <a:r>
              <a:rPr lang="zh-CN" altLang="en-US" b="1" dirty="0">
                <a:solidFill>
                  <a:schemeClr val="tx2"/>
                </a:solidFill>
                <a:latin typeface="黑体" panose="02010609060101010101" pitchFamily="49" charset="-122"/>
                <a:ea typeface="黑体" panose="02010609060101010101" pitchFamily="49" charset="-122"/>
              </a:rPr>
              <a:t>机器人与信息自动化研究所</a:t>
            </a:r>
            <a:endParaRPr lang="en-US" altLang="zh-CN" b="1" dirty="0">
              <a:solidFill>
                <a:schemeClr val="tx2"/>
              </a:solidFill>
              <a:latin typeface="黑体" panose="02010609060101010101" pitchFamily="49" charset="-122"/>
              <a:ea typeface="黑体" panose="02010609060101010101" pitchFamily="49" charset="-122"/>
            </a:endParaRPr>
          </a:p>
          <a:p>
            <a:pPr algn="ctr" eaLnBrk="1" hangingPunct="1">
              <a:lnSpc>
                <a:spcPct val="150000"/>
              </a:lnSpc>
            </a:pPr>
            <a:r>
              <a:rPr lang="zh-CN" altLang="en-US" b="1" dirty="0">
                <a:solidFill>
                  <a:schemeClr val="tx2"/>
                </a:solidFill>
                <a:latin typeface="黑体" panose="02010609060101010101" pitchFamily="49" charset="-122"/>
                <a:ea typeface="黑体" panose="02010609060101010101" pitchFamily="49" charset="-122"/>
              </a:rPr>
              <a:t>南开大学人工智能学院</a:t>
            </a:r>
          </a:p>
        </p:txBody>
      </p:sp>
    </p:spTree>
    <p:extLst>
      <p:ext uri="{BB962C8B-B14F-4D97-AF65-F5344CB8AC3E}">
        <p14:creationId xmlns:p14="http://schemas.microsoft.com/office/powerpoint/2010/main" val="10642837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idx="4294967295"/>
          </p:nvPr>
        </p:nvSpPr>
        <p:spPr>
          <a:xfrm>
            <a:off x="683568" y="620688"/>
            <a:ext cx="5334000" cy="646112"/>
          </a:xfrm>
        </p:spPr>
        <p:txBody>
          <a:bodyPr/>
          <a:lstStyle/>
          <a:p>
            <a:r>
              <a:rPr lang="en-US" altLang="zh-CN" sz="3600" b="1" dirty="0">
                <a:ea typeface="黑体" panose="02010609060101010101" pitchFamily="49" charset="-122"/>
              </a:rPr>
              <a:t>3 </a:t>
            </a:r>
            <a:r>
              <a:rPr lang="zh-CN" altLang="en-US" sz="3600" b="1" dirty="0">
                <a:ea typeface="黑体" panose="02010609060101010101" pitchFamily="49" charset="-122"/>
              </a:rPr>
              <a:t>运动控制系统的分类</a:t>
            </a:r>
          </a:p>
        </p:txBody>
      </p:sp>
      <p:sp>
        <p:nvSpPr>
          <p:cNvPr id="56324" name="Text Box 1028"/>
          <p:cNvSpPr txBox="1">
            <a:spLocks noChangeArrowheads="1"/>
          </p:cNvSpPr>
          <p:nvPr/>
        </p:nvSpPr>
        <p:spPr bwMode="auto">
          <a:xfrm>
            <a:off x="431800" y="1928813"/>
            <a:ext cx="8245475" cy="4032250"/>
          </a:xfrm>
          <a:prstGeom prst="rect">
            <a:avLst/>
          </a:prstGeom>
          <a:noFill/>
          <a:ln w="12700" cap="sq">
            <a:noFill/>
            <a:miter lim="800000"/>
            <a:headEnd type="none" w="sm" len="sm"/>
            <a:tailEnd type="none" w="sm" len="sm"/>
          </a:ln>
          <a:effectLst/>
        </p:spPr>
        <p:txBody>
          <a:bodyPr>
            <a:spAutoFit/>
          </a:bodyPr>
          <a:lstStyle/>
          <a:p>
            <a:pPr algn="l">
              <a:buFont typeface="Wingdings" panose="05000000000000000000" pitchFamily="2" charset="2"/>
              <a:buChar char="l"/>
              <a:defRPr/>
            </a:pPr>
            <a:r>
              <a:rPr lang="zh-CN" altLang="en-US" sz="3200" b="1" dirty="0">
                <a:solidFill>
                  <a:schemeClr val="tx2"/>
                </a:solidFill>
                <a:ea typeface="宋体" panose="02010600030101010101" pitchFamily="2" charset="-122"/>
              </a:rPr>
              <a:t>按电机分：直流系统，交流系统；</a:t>
            </a:r>
          </a:p>
          <a:p>
            <a:pPr algn="l">
              <a:buFont typeface="Wingdings" panose="05000000000000000000" pitchFamily="2" charset="2"/>
              <a:buChar char="l"/>
              <a:defRPr/>
            </a:pPr>
            <a:r>
              <a:rPr lang="zh-CN" altLang="en-US" sz="3200" b="1" dirty="0">
                <a:solidFill>
                  <a:schemeClr val="tx2"/>
                </a:solidFill>
                <a:ea typeface="宋体" panose="02010600030101010101" pitchFamily="2" charset="-122"/>
              </a:rPr>
              <a:t>按被控量分：调速系统</a:t>
            </a:r>
            <a:r>
              <a:rPr lang="en-US" altLang="zh-CN" sz="3200" b="1" dirty="0">
                <a:solidFill>
                  <a:schemeClr val="tx2"/>
                </a:solidFill>
                <a:ea typeface="宋体" panose="02010600030101010101" pitchFamily="2" charset="-122"/>
              </a:rPr>
              <a:t>,</a:t>
            </a:r>
            <a:r>
              <a:rPr lang="zh-CN" altLang="en-US" sz="3200" b="1" dirty="0">
                <a:solidFill>
                  <a:schemeClr val="tx2"/>
                </a:solidFill>
                <a:ea typeface="宋体" panose="02010600030101010101" pitchFamily="2" charset="-122"/>
              </a:rPr>
              <a:t>位置随动系统</a:t>
            </a:r>
            <a:r>
              <a:rPr lang="en-US" altLang="zh-CN" sz="3200" b="1" dirty="0">
                <a:solidFill>
                  <a:schemeClr val="tx2"/>
                </a:solidFill>
                <a:ea typeface="宋体" panose="02010600030101010101" pitchFamily="2" charset="-122"/>
              </a:rPr>
              <a:t>,</a:t>
            </a:r>
            <a:r>
              <a:rPr lang="zh-CN" altLang="en-US" sz="3200" b="1" dirty="0">
                <a:solidFill>
                  <a:schemeClr val="tx2"/>
                </a:solidFill>
                <a:ea typeface="宋体" panose="02010600030101010101" pitchFamily="2" charset="-122"/>
              </a:rPr>
              <a:t>转矩控制系统；</a:t>
            </a:r>
          </a:p>
          <a:p>
            <a:pPr algn="l">
              <a:buFont typeface="Wingdings" panose="05000000000000000000" pitchFamily="2" charset="2"/>
              <a:buChar char="l"/>
              <a:defRPr/>
            </a:pPr>
            <a:r>
              <a:rPr lang="zh-CN" altLang="en-US" sz="3200" b="1" dirty="0">
                <a:solidFill>
                  <a:schemeClr val="tx2"/>
                </a:solidFill>
                <a:ea typeface="宋体" panose="02010600030101010101" pitchFamily="2" charset="-122"/>
              </a:rPr>
              <a:t>按控制器的类型分：模拟型，数字型；</a:t>
            </a:r>
          </a:p>
          <a:p>
            <a:pPr algn="l">
              <a:buFont typeface="Wingdings" panose="05000000000000000000" pitchFamily="2" charset="2"/>
              <a:buChar char="l"/>
              <a:defRPr/>
            </a:pPr>
            <a:r>
              <a:rPr lang="zh-CN" altLang="en-US" sz="3200" b="1" dirty="0">
                <a:solidFill>
                  <a:schemeClr val="tx2"/>
                </a:solidFill>
                <a:ea typeface="宋体" panose="02010600030101010101" pitchFamily="2" charset="-122"/>
              </a:rPr>
              <a:t>按控制原理分：</a:t>
            </a:r>
            <a:r>
              <a:rPr lang="en-US" altLang="zh-CN" sz="3200" b="1" dirty="0">
                <a:solidFill>
                  <a:schemeClr val="tx2"/>
                </a:solidFill>
                <a:ea typeface="宋体" panose="02010600030101010101" pitchFamily="2" charset="-122"/>
              </a:rPr>
              <a:t>PID</a:t>
            </a:r>
            <a:r>
              <a:rPr lang="zh-CN" altLang="en-US" sz="3200" b="1" dirty="0">
                <a:solidFill>
                  <a:schemeClr val="tx2"/>
                </a:solidFill>
                <a:ea typeface="宋体" panose="02010600030101010101" pitchFamily="2" charset="-122"/>
              </a:rPr>
              <a:t>控制</a:t>
            </a:r>
            <a:r>
              <a:rPr lang="en-US" altLang="zh-CN" sz="3200" b="1" dirty="0">
                <a:solidFill>
                  <a:schemeClr val="tx2"/>
                </a:solidFill>
                <a:ea typeface="宋体" panose="02010600030101010101" pitchFamily="2" charset="-122"/>
              </a:rPr>
              <a:t>,</a:t>
            </a:r>
            <a:r>
              <a:rPr lang="zh-CN" altLang="en-US" sz="3200" b="1" dirty="0">
                <a:solidFill>
                  <a:schemeClr val="tx2"/>
                </a:solidFill>
                <a:ea typeface="宋体" panose="02010600030101010101" pitchFamily="2" charset="-122"/>
              </a:rPr>
              <a:t>模糊控制</a:t>
            </a:r>
            <a:r>
              <a:rPr lang="en-US" altLang="zh-CN" sz="3200" b="1" dirty="0">
                <a:solidFill>
                  <a:schemeClr val="tx2"/>
                </a:solidFill>
                <a:ea typeface="宋体" panose="02010600030101010101" pitchFamily="2" charset="-122"/>
              </a:rPr>
              <a:t>,</a:t>
            </a:r>
            <a:r>
              <a:rPr lang="zh-CN" altLang="en-US" sz="3200" b="1" dirty="0">
                <a:solidFill>
                  <a:schemeClr val="tx2"/>
                </a:solidFill>
                <a:ea typeface="宋体" panose="02010600030101010101" pitchFamily="2" charset="-122"/>
              </a:rPr>
              <a:t>矢量控制等等；</a:t>
            </a:r>
          </a:p>
          <a:p>
            <a:pPr algn="l">
              <a:buFont typeface="Wingdings" panose="05000000000000000000" pitchFamily="2" charset="2"/>
              <a:buChar char="l"/>
              <a:defRPr/>
            </a:pPr>
            <a:r>
              <a:rPr lang="zh-CN" altLang="en-US" sz="3200" b="1" dirty="0">
                <a:solidFill>
                  <a:schemeClr val="tx2"/>
                </a:solidFill>
                <a:ea typeface="宋体" panose="02010600030101010101" pitchFamily="2" charset="-122"/>
              </a:rPr>
              <a:t>按闭环数分：单环，双环，多环系统，可交叉：如数字式双闭环</a:t>
            </a:r>
            <a:r>
              <a:rPr lang="zh-CN" altLang="en-US" b="1" dirty="0">
                <a:solidFill>
                  <a:srgbClr val="FFFFFF"/>
                </a:solidFill>
                <a:ea typeface="宋体" panose="02010600030101010101" pitchFamily="2" charset="-122"/>
              </a:rPr>
              <a:t>直流调速系统</a:t>
            </a:r>
            <a:endParaRPr lang="zh-CN" altLang="en-US" b="1" dirty="0">
              <a:effectLst>
                <a:outerShdw blurRad="38100" dist="38100" dir="2700000" algn="tl">
                  <a:srgbClr val="FFFFFF"/>
                </a:outerShdw>
              </a:effectLst>
              <a:ea typeface="宋体" panose="02010600030101010101" pitchFamily="2" charset="-122"/>
            </a:endParaRPr>
          </a:p>
        </p:txBody>
      </p:sp>
    </p:spTree>
    <p:extLst>
      <p:ext uri="{BB962C8B-B14F-4D97-AF65-F5344CB8AC3E}">
        <p14:creationId xmlns:p14="http://schemas.microsoft.com/office/powerpoint/2010/main" val="633016285"/>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539552" y="620688"/>
            <a:ext cx="6657975" cy="584200"/>
          </a:xfrm>
        </p:spPr>
        <p:txBody>
          <a:bodyPr/>
          <a:lstStyle/>
          <a:p>
            <a:r>
              <a:rPr lang="en-US" altLang="zh-CN" sz="3200" b="1" dirty="0">
                <a:ea typeface="黑体" panose="02010609060101010101" pitchFamily="49" charset="-122"/>
              </a:rPr>
              <a:t>4 </a:t>
            </a:r>
            <a:r>
              <a:rPr lang="zh-CN" altLang="en-US" sz="3200" b="1" dirty="0">
                <a:ea typeface="黑体" panose="02010609060101010101" pitchFamily="49" charset="-122"/>
              </a:rPr>
              <a:t>电力拖动运动控制系统的特点</a:t>
            </a:r>
          </a:p>
        </p:txBody>
      </p:sp>
      <p:sp>
        <p:nvSpPr>
          <p:cNvPr id="28675" name="Rectangle 3"/>
          <p:cNvSpPr>
            <a:spLocks noGrp="1" noChangeArrowheads="1"/>
          </p:cNvSpPr>
          <p:nvPr>
            <p:ph type="body" idx="4294967295"/>
          </p:nvPr>
        </p:nvSpPr>
        <p:spPr>
          <a:xfrm>
            <a:off x="611560" y="1772816"/>
            <a:ext cx="7620000" cy="3657600"/>
          </a:xfrm>
        </p:spPr>
        <p:txBody>
          <a:bodyPr/>
          <a:lstStyle/>
          <a:p>
            <a:pPr>
              <a:spcBef>
                <a:spcPts val="1000"/>
              </a:spcBef>
            </a:pPr>
            <a:r>
              <a:rPr lang="zh-CN" altLang="en-US" b="0" dirty="0">
                <a:solidFill>
                  <a:schemeClr val="tx1"/>
                </a:solidFill>
                <a:latin typeface="黑体" panose="02010609060101010101" pitchFamily="49" charset="-122"/>
                <a:ea typeface="黑体" panose="02010609060101010101" pitchFamily="49" charset="-122"/>
              </a:rPr>
              <a:t>传动功率范围大：几毫瓦到几百兆瓦；</a:t>
            </a:r>
          </a:p>
          <a:p>
            <a:pPr>
              <a:spcBef>
                <a:spcPts val="1000"/>
              </a:spcBef>
            </a:pPr>
            <a:r>
              <a:rPr lang="zh-CN" altLang="en-US" b="0" dirty="0">
                <a:solidFill>
                  <a:schemeClr val="tx1"/>
                </a:solidFill>
                <a:latin typeface="黑体" panose="02010609060101010101" pitchFamily="49" charset="-122"/>
                <a:ea typeface="黑体" panose="02010609060101010101" pitchFamily="49" charset="-122"/>
              </a:rPr>
              <a:t>调速范围宽：</a:t>
            </a:r>
            <a:r>
              <a:rPr lang="en-US" altLang="zh-CN" b="0" dirty="0">
                <a:solidFill>
                  <a:schemeClr val="tx1"/>
                </a:solidFill>
                <a:latin typeface="黑体" panose="02010609060101010101" pitchFamily="49" charset="-122"/>
                <a:ea typeface="黑体" panose="02010609060101010101" pitchFamily="49" charset="-122"/>
              </a:rPr>
              <a:t>1</a:t>
            </a:r>
            <a:r>
              <a:rPr lang="zh-CN" altLang="en-US" b="0" dirty="0">
                <a:solidFill>
                  <a:schemeClr val="tx1"/>
                </a:solidFill>
                <a:latin typeface="黑体" panose="02010609060101010101" pitchFamily="49" charset="-122"/>
                <a:ea typeface="黑体" panose="02010609060101010101" pitchFamily="49" charset="-122"/>
              </a:rPr>
              <a:t>：</a:t>
            </a:r>
            <a:r>
              <a:rPr lang="en-US" altLang="zh-CN" b="0" dirty="0">
                <a:solidFill>
                  <a:schemeClr val="tx1"/>
                </a:solidFill>
                <a:latin typeface="黑体" panose="02010609060101010101" pitchFamily="49" charset="-122"/>
                <a:ea typeface="黑体" panose="02010609060101010101" pitchFamily="49" charset="-122"/>
              </a:rPr>
              <a:t>10000</a:t>
            </a:r>
            <a:r>
              <a:rPr lang="zh-CN" altLang="en-US" b="0" dirty="0">
                <a:solidFill>
                  <a:schemeClr val="tx1"/>
                </a:solidFill>
                <a:latin typeface="黑体" panose="02010609060101010101" pitchFamily="49" charset="-122"/>
                <a:ea typeface="黑体" panose="02010609060101010101" pitchFamily="49" charset="-122"/>
              </a:rPr>
              <a:t>，每小时几转到每分钟几十万转；过渡过程快，秒级或毫秒级；</a:t>
            </a:r>
          </a:p>
          <a:p>
            <a:pPr>
              <a:spcBef>
                <a:spcPts val="1000"/>
              </a:spcBef>
            </a:pPr>
            <a:r>
              <a:rPr lang="zh-CN" altLang="en-US" b="0" dirty="0">
                <a:solidFill>
                  <a:schemeClr val="tx1"/>
                </a:solidFill>
                <a:latin typeface="黑体" panose="02010609060101010101" pitchFamily="49" charset="-122"/>
                <a:ea typeface="黑体" panose="02010609060101010101" pitchFamily="49" charset="-122"/>
              </a:rPr>
              <a:t>具有较高的动、静态性能；</a:t>
            </a:r>
          </a:p>
          <a:p>
            <a:pPr>
              <a:spcBef>
                <a:spcPts val="1000"/>
              </a:spcBef>
            </a:pPr>
            <a:r>
              <a:rPr lang="zh-CN" altLang="en-US" b="0" dirty="0">
                <a:solidFill>
                  <a:schemeClr val="tx1"/>
                </a:solidFill>
                <a:latin typeface="黑体" panose="02010609060101010101" pitchFamily="49" charset="-122"/>
                <a:ea typeface="黑体" panose="02010609060101010101" pitchFamily="49" charset="-122"/>
              </a:rPr>
              <a:t>四象限运行，能量回馈，多机协调；</a:t>
            </a:r>
          </a:p>
          <a:p>
            <a:pPr>
              <a:spcBef>
                <a:spcPts val="1000"/>
              </a:spcBef>
            </a:pPr>
            <a:r>
              <a:rPr lang="zh-CN" altLang="en-US" b="0" dirty="0">
                <a:solidFill>
                  <a:schemeClr val="tx1"/>
                </a:solidFill>
                <a:latin typeface="黑体" panose="02010609060101010101" pitchFamily="49" charset="-122"/>
                <a:ea typeface="黑体" panose="02010609060101010101" pitchFamily="49" charset="-122"/>
              </a:rPr>
              <a:t>合理地选择系统方案几乎可以适用任何电气传动场合的要求</a:t>
            </a:r>
            <a:r>
              <a:rPr lang="en-US" altLang="zh-CN" b="0" dirty="0">
                <a:solidFill>
                  <a:schemeClr val="tx1"/>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658321733"/>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33400" y="803275"/>
            <a:ext cx="8142288" cy="646113"/>
          </a:xfrm>
          <a:solidFill>
            <a:schemeClr val="folHlink"/>
          </a:solidFill>
        </p:spPr>
        <p:txBody>
          <a:bodyPr/>
          <a:lstStyle/>
          <a:p>
            <a:r>
              <a:rPr lang="en-US" altLang="zh-CN" sz="3600" dirty="0">
                <a:solidFill>
                  <a:srgbClr val="FFFFFF"/>
                </a:solidFill>
                <a:ea typeface="黑体" panose="02010609060101010101" pitchFamily="49" charset="-122"/>
              </a:rPr>
              <a:t>1.2 </a:t>
            </a:r>
            <a:r>
              <a:rPr lang="zh-CN" altLang="en-US" sz="3600" dirty="0">
                <a:solidFill>
                  <a:srgbClr val="FFFFFF"/>
                </a:solidFill>
                <a:ea typeface="黑体" panose="02010609060101010101" pitchFamily="49" charset="-122"/>
              </a:rPr>
              <a:t>运动控制系统应用及其发展</a:t>
            </a:r>
            <a:endParaRPr lang="zh-CN" altLang="en-US" sz="3200" dirty="0">
              <a:solidFill>
                <a:srgbClr val="FFFFFF"/>
              </a:solidFill>
              <a:ea typeface="黑体" panose="02010609060101010101" pitchFamily="49" charset="-122"/>
            </a:endParaRPr>
          </a:p>
        </p:txBody>
      </p:sp>
      <p:sp>
        <p:nvSpPr>
          <p:cNvPr id="29699" name="Rectangle 3"/>
          <p:cNvSpPr>
            <a:spLocks noGrp="1" noChangeArrowheads="1"/>
          </p:cNvSpPr>
          <p:nvPr>
            <p:ph idx="1"/>
          </p:nvPr>
        </p:nvSpPr>
        <p:spPr>
          <a:xfrm>
            <a:off x="576263" y="1771650"/>
            <a:ext cx="7772400" cy="504825"/>
          </a:xfrm>
        </p:spPr>
        <p:txBody>
          <a:bodyPr/>
          <a:lstStyle/>
          <a:p>
            <a:pPr algn="just">
              <a:lnSpc>
                <a:spcPct val="80000"/>
              </a:lnSpc>
              <a:buFont typeface="Wingdings" panose="05000000000000000000" pitchFamily="2" charset="2"/>
              <a:buNone/>
            </a:pPr>
            <a:r>
              <a:rPr lang="en-US" altLang="zh-CN">
                <a:solidFill>
                  <a:schemeClr val="tx2"/>
                </a:solidFill>
                <a:ea typeface="隶书" panose="02010509060101010101" pitchFamily="49" charset="-122"/>
              </a:rPr>
              <a:t>1 </a:t>
            </a:r>
            <a:r>
              <a:rPr lang="zh-CN" altLang="en-US">
                <a:solidFill>
                  <a:schemeClr val="tx2"/>
                </a:solidFill>
                <a:ea typeface="黑体" panose="02010609060101010101" pitchFamily="49" charset="-122"/>
              </a:rPr>
              <a:t>历史</a:t>
            </a:r>
            <a:endParaRPr lang="zh-CN" altLang="en-US">
              <a:solidFill>
                <a:schemeClr val="tx2"/>
              </a:solidFill>
            </a:endParaRPr>
          </a:p>
        </p:txBody>
      </p:sp>
      <p:sp>
        <p:nvSpPr>
          <p:cNvPr id="36869" name="Text Box 5"/>
          <p:cNvSpPr txBox="1">
            <a:spLocks noChangeArrowheads="1"/>
          </p:cNvSpPr>
          <p:nvPr/>
        </p:nvSpPr>
        <p:spPr bwMode="auto">
          <a:xfrm>
            <a:off x="468313" y="2276475"/>
            <a:ext cx="8459787" cy="3621504"/>
          </a:xfrm>
          <a:prstGeom prst="rect">
            <a:avLst/>
          </a:prstGeom>
          <a:noFill/>
          <a:ln w="12700" cap="sq">
            <a:noFill/>
            <a:miter lim="800000"/>
            <a:headEnd type="none" w="sm" len="sm"/>
            <a:tailEnd type="none" w="sm" len="sm"/>
          </a:ln>
          <a:effectLst/>
        </p:spPr>
        <p:txBody>
          <a:bodyPr>
            <a:spAutoFit/>
          </a:bodyPr>
          <a:lstStyle/>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anose="02010609060101010101" pitchFamily="49" charset="-122"/>
                <a:ea typeface="黑体" panose="02010609060101010101" pitchFamily="49" charset="-122"/>
              </a:rPr>
              <a:t>十九世纪末，交流电机出现，经济实用的鼠笼机，功率因数高的同步机；</a:t>
            </a: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anose="02010609060101010101" pitchFamily="49" charset="-122"/>
                <a:ea typeface="黑体" panose="02010609060101010101" pitchFamily="49" charset="-122"/>
              </a:rPr>
              <a:t>二十世纪中，形成直流调速，交流不调速的格局；</a:t>
            </a: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anose="02010609060101010101" pitchFamily="49" charset="-122"/>
                <a:ea typeface="黑体" panose="02010609060101010101" pitchFamily="49" charset="-122"/>
              </a:rPr>
              <a:t>二十世纪八十年代以前，只有直流传动；</a:t>
            </a:r>
            <a:endParaRPr lang="en-US" altLang="zh-CN" sz="2800" dirty="0">
              <a:solidFill>
                <a:schemeClr val="tx1"/>
              </a:solidFill>
              <a:latin typeface="黑体" panose="02010609060101010101" pitchFamily="49" charset="-122"/>
              <a:ea typeface="黑体" panose="02010609060101010101" pitchFamily="49" charset="-122"/>
            </a:endParaRP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anose="02010609060101010101" pitchFamily="49" charset="-122"/>
                <a:ea typeface="黑体" panose="02010609060101010101" pitchFamily="49" charset="-122"/>
              </a:rPr>
              <a:t>二十世纪后期，交流调速兴起，原来格局打破。</a:t>
            </a:r>
            <a:endParaRPr lang="en-US" altLang="zh-CN" sz="2800" dirty="0">
              <a:solidFill>
                <a:schemeClr val="tx1"/>
              </a:solidFill>
              <a:latin typeface="黑体" panose="02010609060101010101" pitchFamily="49" charset="-122"/>
              <a:ea typeface="黑体" panose="02010609060101010101" pitchFamily="49" charset="-122"/>
            </a:endParaRPr>
          </a:p>
          <a:p>
            <a:pPr marL="342900" lvl="1"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anose="02010609060101010101" pitchFamily="49" charset="-122"/>
                <a:ea typeface="黑体" panose="02010609060101010101" pitchFamily="49" charset="-122"/>
              </a:rPr>
              <a:t>二十一世纪，交流调速系统应用范围不断扩大，伺服系统应用越来越多</a:t>
            </a:r>
            <a:endParaRPr lang="en-US" altLang="zh-CN" sz="28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2241011"/>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71538" y="977900"/>
            <a:ext cx="8162925" cy="646113"/>
          </a:xfrm>
        </p:spPr>
        <p:txBody>
          <a:bodyPr/>
          <a:lstStyle/>
          <a:p>
            <a:r>
              <a:rPr lang="en-US" altLang="zh-CN" sz="3600" b="1">
                <a:ea typeface="黑体" panose="02010609060101010101" pitchFamily="49" charset="-122"/>
              </a:rPr>
              <a:t>2 </a:t>
            </a:r>
            <a:r>
              <a:rPr lang="zh-CN" altLang="en-US" sz="3600" b="1">
                <a:ea typeface="黑体" panose="02010609060101010101" pitchFamily="49" charset="-122"/>
              </a:rPr>
              <a:t>运动控制的主要应用领域</a:t>
            </a:r>
          </a:p>
        </p:txBody>
      </p:sp>
      <p:sp>
        <p:nvSpPr>
          <p:cNvPr id="12295" name="Text Box 7"/>
          <p:cNvSpPr txBox="1">
            <a:spLocks noChangeArrowheads="1"/>
          </p:cNvSpPr>
          <p:nvPr/>
        </p:nvSpPr>
        <p:spPr bwMode="auto">
          <a:xfrm>
            <a:off x="539750" y="2349500"/>
            <a:ext cx="8172450" cy="3190617"/>
          </a:xfrm>
          <a:prstGeom prst="rect">
            <a:avLst/>
          </a:prstGeom>
          <a:noFill/>
          <a:ln w="12700" cap="sq">
            <a:noFill/>
            <a:miter lim="800000"/>
            <a:headEnd type="none" w="sm" len="sm"/>
            <a:tailEnd type="none" w="sm" len="sm"/>
          </a:ln>
          <a:effectLst/>
        </p:spPr>
        <p:txBody>
          <a:bodyPr>
            <a:spAutoFit/>
          </a:bodyPr>
          <a:lstStyle/>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anose="02010609060101010101" pitchFamily="49" charset="-122"/>
                <a:ea typeface="黑体" panose="02010609060101010101" pitchFamily="49" charset="-122"/>
              </a:rPr>
              <a:t>机器人</a:t>
            </a: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anose="02010609060101010101" pitchFamily="49" charset="-122"/>
                <a:ea typeface="黑体" panose="02010609060101010101" pitchFamily="49" charset="-122"/>
              </a:rPr>
              <a:t>工业</a:t>
            </a:r>
            <a:r>
              <a:rPr lang="en-US" altLang="zh-CN" sz="2800" dirty="0">
                <a:solidFill>
                  <a:schemeClr val="tx1"/>
                </a:solidFill>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机械加工，冶金，造纸，机械手</a:t>
            </a:r>
            <a:r>
              <a:rPr lang="en-US" altLang="zh-CN" sz="2800" dirty="0">
                <a:solidFill>
                  <a:schemeClr val="tx1"/>
                </a:solidFill>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机械运输等。</a:t>
            </a: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anose="02010609060101010101" pitchFamily="49" charset="-122"/>
                <a:ea typeface="黑体" panose="02010609060101010101" pitchFamily="49" charset="-122"/>
              </a:rPr>
              <a:t>军事装备</a:t>
            </a:r>
            <a:r>
              <a:rPr lang="en-US" altLang="zh-CN" sz="2800" dirty="0">
                <a:solidFill>
                  <a:schemeClr val="tx1"/>
                </a:solidFill>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随动系统（兵器，雷达）</a:t>
            </a: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anose="02010609060101010101" pitchFamily="49" charset="-122"/>
                <a:ea typeface="黑体" panose="02010609060101010101" pitchFamily="49" charset="-122"/>
              </a:rPr>
              <a:t>交通工具</a:t>
            </a:r>
            <a:r>
              <a:rPr lang="en-US" altLang="zh-CN" sz="2800" dirty="0">
                <a:solidFill>
                  <a:schemeClr val="tx1"/>
                </a:solidFill>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电力机车</a:t>
            </a:r>
            <a:r>
              <a:rPr lang="en-US" altLang="zh-CN" sz="2800" dirty="0">
                <a:solidFill>
                  <a:schemeClr val="tx1"/>
                </a:solidFill>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电动汽车</a:t>
            </a:r>
            <a:r>
              <a:rPr lang="en-US" altLang="zh-CN" sz="2800" dirty="0">
                <a:solidFill>
                  <a:schemeClr val="tx1"/>
                </a:solidFill>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舰船的电驱动系统</a:t>
            </a: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anose="02010609060101010101" pitchFamily="49" charset="-122"/>
                <a:ea typeface="黑体" panose="02010609060101010101" pitchFamily="49" charset="-122"/>
              </a:rPr>
              <a:t>民用</a:t>
            </a:r>
            <a:r>
              <a:rPr lang="en-US" altLang="zh-CN" sz="2800" dirty="0">
                <a:solidFill>
                  <a:schemeClr val="tx1"/>
                </a:solidFill>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电梯</a:t>
            </a:r>
            <a:r>
              <a:rPr lang="en-US" altLang="zh-CN" sz="2800" dirty="0">
                <a:solidFill>
                  <a:schemeClr val="tx1"/>
                </a:solidFill>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医疗设备</a:t>
            </a:r>
            <a:r>
              <a:rPr lang="en-US" altLang="zh-CN" sz="2800" dirty="0">
                <a:solidFill>
                  <a:schemeClr val="tx1"/>
                </a:solidFill>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娱乐</a:t>
            </a:r>
            <a:r>
              <a:rPr lang="en-US" altLang="zh-CN" sz="2800" dirty="0">
                <a:solidFill>
                  <a:schemeClr val="tx1"/>
                </a:solidFill>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家电</a:t>
            </a:r>
          </a:p>
        </p:txBody>
      </p:sp>
    </p:spTree>
    <p:extLst>
      <p:ext uri="{BB962C8B-B14F-4D97-AF65-F5344CB8AC3E}">
        <p14:creationId xmlns:p14="http://schemas.microsoft.com/office/powerpoint/2010/main" val="3391094206"/>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719138" y="612775"/>
            <a:ext cx="7620000" cy="584200"/>
          </a:xfrm>
        </p:spPr>
        <p:txBody>
          <a:bodyPr/>
          <a:lstStyle/>
          <a:p>
            <a:pPr>
              <a:buFont typeface="Monotype Sorts" pitchFamily="2" charset="2"/>
              <a:buNone/>
              <a:defRPr/>
            </a:pPr>
            <a:r>
              <a:rPr lang="en-US" altLang="zh-CN" sz="3200" b="1" dirty="0">
                <a:ea typeface="黑体" panose="02010609060101010101" pitchFamily="49" charset="-122"/>
              </a:rPr>
              <a:t>3 </a:t>
            </a:r>
            <a:r>
              <a:rPr lang="zh-CN" altLang="en-US" sz="3200" b="1" dirty="0">
                <a:ea typeface="黑体" panose="02010609060101010101" pitchFamily="49" charset="-122"/>
              </a:rPr>
              <a:t>运动控制系统发展的助推器</a:t>
            </a:r>
            <a:endParaRPr lang="zh-CN" altLang="en-US" sz="3200" b="1" dirty="0">
              <a:effectLst>
                <a:outerShdw blurRad="38100" dist="38100" dir="2700000" algn="tl">
                  <a:srgbClr val="000000"/>
                </a:outerShdw>
              </a:effectLst>
            </a:endParaRPr>
          </a:p>
        </p:txBody>
      </p:sp>
      <p:sp>
        <p:nvSpPr>
          <p:cNvPr id="31747" name="Rectangle 3"/>
          <p:cNvSpPr>
            <a:spLocks noGrp="1" noChangeArrowheads="1"/>
          </p:cNvSpPr>
          <p:nvPr>
            <p:ph type="body" sz="half" idx="1"/>
          </p:nvPr>
        </p:nvSpPr>
        <p:spPr>
          <a:xfrm>
            <a:off x="581025" y="1844675"/>
            <a:ext cx="8135938" cy="3095625"/>
          </a:xfrm>
        </p:spPr>
        <p:txBody>
          <a:bodyPr/>
          <a:lstStyle/>
          <a:p>
            <a:pPr>
              <a:lnSpc>
                <a:spcPct val="80000"/>
              </a:lnSpc>
              <a:spcBef>
                <a:spcPts val="1000"/>
              </a:spcBef>
              <a:defRPr/>
            </a:pPr>
            <a:r>
              <a:rPr kumimoji="1" lang="zh-CN" altLang="en-US" dirty="0">
                <a:solidFill>
                  <a:schemeClr val="tx1"/>
                </a:solidFill>
                <a:latin typeface="黑体" panose="02010609060101010101" pitchFamily="49" charset="-122"/>
                <a:ea typeface="黑体" panose="02010609060101010101" pitchFamily="49" charset="-122"/>
              </a:rPr>
              <a:t>微处理器</a:t>
            </a:r>
            <a:r>
              <a:rPr kumimoji="1" lang="en-US" altLang="zh-CN" dirty="0">
                <a:solidFill>
                  <a:schemeClr val="tx1"/>
                </a:solidFill>
                <a:latin typeface="黑体" panose="02010609060101010101" pitchFamily="49" charset="-122"/>
                <a:ea typeface="黑体" panose="02010609060101010101" pitchFamily="49" charset="-122"/>
              </a:rPr>
              <a:t>, SOC (System on Chip) </a:t>
            </a:r>
            <a:r>
              <a:rPr kumimoji="1" lang="zh-CN" altLang="en-US" dirty="0">
                <a:solidFill>
                  <a:schemeClr val="tx1"/>
                </a:solidFill>
                <a:latin typeface="黑体" panose="02010609060101010101" pitchFamily="49" charset="-122"/>
                <a:ea typeface="黑体" panose="02010609060101010101" pitchFamily="49" charset="-122"/>
              </a:rPr>
              <a:t>的发展</a:t>
            </a:r>
            <a:endParaRPr kumimoji="1" lang="en-US" altLang="zh-CN" dirty="0">
              <a:solidFill>
                <a:schemeClr val="tx1"/>
              </a:solidFill>
              <a:latin typeface="黑体" panose="02010609060101010101" pitchFamily="49" charset="-122"/>
              <a:ea typeface="黑体" panose="02010609060101010101" pitchFamily="49" charset="-122"/>
            </a:endParaRPr>
          </a:p>
          <a:p>
            <a:pPr>
              <a:lnSpc>
                <a:spcPct val="80000"/>
              </a:lnSpc>
              <a:spcBef>
                <a:spcPts val="1000"/>
              </a:spcBef>
              <a:defRPr/>
            </a:pPr>
            <a:r>
              <a:rPr kumimoji="1" lang="zh-CN" altLang="en-US" dirty="0">
                <a:solidFill>
                  <a:schemeClr val="tx1"/>
                </a:solidFill>
                <a:latin typeface="黑体" panose="02010609060101010101" pitchFamily="49" charset="-122"/>
                <a:ea typeface="黑体" panose="02010609060101010101" pitchFamily="49" charset="-122"/>
              </a:rPr>
              <a:t>电力电子器件的发展</a:t>
            </a:r>
            <a:endParaRPr kumimoji="1" lang="en-US" altLang="zh-CN" dirty="0">
              <a:solidFill>
                <a:schemeClr val="tx1"/>
              </a:solidFill>
              <a:latin typeface="黑体" panose="02010609060101010101" pitchFamily="49" charset="-122"/>
              <a:ea typeface="黑体" panose="02010609060101010101" pitchFamily="49" charset="-122"/>
            </a:endParaRPr>
          </a:p>
          <a:p>
            <a:pPr>
              <a:lnSpc>
                <a:spcPct val="80000"/>
              </a:lnSpc>
              <a:spcBef>
                <a:spcPts val="1000"/>
              </a:spcBef>
              <a:defRPr/>
            </a:pPr>
            <a:r>
              <a:rPr kumimoji="1" lang="zh-CN" altLang="en-US" dirty="0">
                <a:solidFill>
                  <a:schemeClr val="tx1"/>
                </a:solidFill>
                <a:latin typeface="黑体" panose="02010609060101010101" pitchFamily="49" charset="-122"/>
                <a:ea typeface="黑体" panose="02010609060101010101" pitchFamily="49" charset="-122"/>
              </a:rPr>
              <a:t>控制理论的发展</a:t>
            </a:r>
          </a:p>
          <a:p>
            <a:pPr marL="457200" lvl="1" indent="-457200">
              <a:lnSpc>
                <a:spcPct val="80000"/>
              </a:lnSpc>
              <a:spcBef>
                <a:spcPts val="1000"/>
              </a:spcBef>
              <a:buClr>
                <a:schemeClr val="accent1"/>
              </a:buClr>
              <a:buSzPct val="65000"/>
              <a:buFont typeface="Wingdings" panose="05000000000000000000" pitchFamily="2" charset="2"/>
              <a:buChar char="Ø"/>
              <a:defRPr/>
            </a:pPr>
            <a:r>
              <a:rPr kumimoji="1" lang="zh-CN" altLang="en-US" sz="2800" dirty="0">
                <a:latin typeface="黑体" panose="02010609060101010101" pitchFamily="49" charset="-122"/>
                <a:ea typeface="黑体" panose="02010609060101010101" pitchFamily="49" charset="-122"/>
              </a:rPr>
              <a:t>   </a:t>
            </a:r>
            <a:r>
              <a:rPr kumimoji="1" lang="zh-CN" altLang="en-US" sz="2800" b="1" dirty="0">
                <a:latin typeface="黑体" panose="02010609060101010101" pitchFamily="49" charset="-122"/>
                <a:ea typeface="黑体" panose="02010609060101010101" pitchFamily="49" charset="-122"/>
              </a:rPr>
              <a:t>经典控制方法：反馈控制，</a:t>
            </a:r>
            <a:r>
              <a:rPr kumimoji="1" lang="en-US" altLang="zh-CN" sz="2800" b="1" dirty="0">
                <a:latin typeface="黑体" panose="02010609060101010101" pitchFamily="49" charset="-122"/>
                <a:ea typeface="黑体" panose="02010609060101010101" pitchFamily="49" charset="-122"/>
              </a:rPr>
              <a:t>PID</a:t>
            </a:r>
          </a:p>
          <a:p>
            <a:pPr marL="457200" lvl="1" indent="-457200">
              <a:lnSpc>
                <a:spcPct val="80000"/>
              </a:lnSpc>
              <a:spcBef>
                <a:spcPts val="1000"/>
              </a:spcBef>
              <a:buClr>
                <a:schemeClr val="accent1"/>
              </a:buClr>
              <a:buSzPct val="65000"/>
              <a:buFont typeface="Wingdings" panose="05000000000000000000" pitchFamily="2" charset="2"/>
              <a:buChar char="Ø"/>
              <a:defRPr/>
            </a:pPr>
            <a:r>
              <a:rPr kumimoji="1" lang="zh-CN" altLang="en-US" sz="2800" b="1" dirty="0">
                <a:latin typeface="黑体" panose="02010609060101010101" pitchFamily="49" charset="-122"/>
                <a:ea typeface="黑体" panose="02010609060101010101" pitchFamily="49" charset="-122"/>
              </a:rPr>
              <a:t>   现代控制理论：多变量，状态观测</a:t>
            </a:r>
          </a:p>
          <a:p>
            <a:pPr marL="342900" lvl="1" indent="-342900">
              <a:lnSpc>
                <a:spcPct val="80000"/>
              </a:lnSpc>
              <a:spcBef>
                <a:spcPts val="1000"/>
              </a:spcBef>
              <a:buClr>
                <a:schemeClr val="accent1"/>
              </a:buClr>
              <a:buSzPct val="65000"/>
              <a:buFont typeface="Wingdings" panose="05000000000000000000" pitchFamily="2" charset="2"/>
              <a:buChar char="n"/>
              <a:defRPr/>
            </a:pPr>
            <a:r>
              <a:rPr kumimoji="1" lang="zh-CN" altLang="en-US" sz="2800" dirty="0">
                <a:latin typeface="黑体" panose="02010609060101010101" pitchFamily="49" charset="-122"/>
                <a:ea typeface="黑体" panose="02010609060101010101" pitchFamily="49" charset="-122"/>
              </a:rPr>
              <a:t>电机控制理论的发展（矢量控制等）</a:t>
            </a:r>
          </a:p>
        </p:txBody>
      </p:sp>
      <p:pic>
        <p:nvPicPr>
          <p:cNvPr id="31748" name="Picture 5" descr="0102"/>
          <p:cNvPicPr>
            <a:picLocks noChangeAspect="1" noChangeArrowheads="1"/>
          </p:cNvPicPr>
          <p:nvPr/>
        </p:nvPicPr>
        <p:blipFill>
          <a:blip r:embed="rId2" cstate="print">
            <a:extLst>
              <a:ext uri="{28A0092B-C50C-407E-A947-70E740481C1C}">
                <a14:useLocalDpi xmlns:a14="http://schemas.microsoft.com/office/drawing/2010/main" val="0"/>
              </a:ext>
            </a:extLst>
          </a:blip>
          <a:srcRect t="28169" b="26158"/>
          <a:stretch>
            <a:fillRect/>
          </a:stretch>
        </p:blipFill>
        <p:spPr bwMode="auto">
          <a:xfrm>
            <a:off x="323850" y="4221163"/>
            <a:ext cx="8393113"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145554"/>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711200"/>
            <a:ext cx="7620000" cy="584200"/>
          </a:xfrm>
        </p:spPr>
        <p:txBody>
          <a:bodyPr/>
          <a:lstStyle/>
          <a:p>
            <a:pPr algn="just"/>
            <a:r>
              <a:rPr lang="en-US" altLang="zh-CN" sz="3200">
                <a:latin typeface="黑体" panose="02010609060101010101" pitchFamily="49" charset="-122"/>
                <a:ea typeface="黑体" panose="02010609060101010101" pitchFamily="49" charset="-122"/>
              </a:rPr>
              <a:t>4 </a:t>
            </a:r>
            <a:r>
              <a:rPr lang="zh-CN" altLang="en-US" sz="3200">
                <a:latin typeface="黑体" panose="02010609060101010101" pitchFamily="49" charset="-122"/>
                <a:ea typeface="黑体" panose="02010609060101010101" pitchFamily="49" charset="-122"/>
              </a:rPr>
              <a:t>现代的运动控制系统</a:t>
            </a:r>
          </a:p>
        </p:txBody>
      </p:sp>
      <p:sp>
        <p:nvSpPr>
          <p:cNvPr id="37891" name="Rectangle 3"/>
          <p:cNvSpPr>
            <a:spLocks noGrp="1" noChangeArrowheads="1"/>
          </p:cNvSpPr>
          <p:nvPr>
            <p:ph idx="1"/>
          </p:nvPr>
        </p:nvSpPr>
        <p:spPr>
          <a:xfrm>
            <a:off x="755650" y="2133600"/>
            <a:ext cx="6705600" cy="3095625"/>
          </a:xfrm>
        </p:spPr>
        <p:txBody>
          <a:bodyPr/>
          <a:lstStyle/>
          <a:p>
            <a:pPr>
              <a:lnSpc>
                <a:spcPct val="80000"/>
              </a:lnSpc>
              <a:spcBef>
                <a:spcPts val="1000"/>
              </a:spcBef>
              <a:defRPr/>
            </a:pPr>
            <a:r>
              <a:rPr kumimoji="1" lang="zh-CN" altLang="en-US" dirty="0">
                <a:solidFill>
                  <a:schemeClr val="tx1"/>
                </a:solidFill>
                <a:latin typeface="黑体" panose="02010609060101010101" pitchFamily="49" charset="-122"/>
                <a:ea typeface="黑体" panose="02010609060101010101" pitchFamily="49" charset="-122"/>
              </a:rPr>
              <a:t>驱动的交流化和超高速、超大型化、超小型化 </a:t>
            </a:r>
          </a:p>
          <a:p>
            <a:pPr>
              <a:lnSpc>
                <a:spcPct val="80000"/>
              </a:lnSpc>
              <a:spcBef>
                <a:spcPts val="1000"/>
              </a:spcBef>
              <a:defRPr/>
            </a:pPr>
            <a:r>
              <a:rPr kumimoji="1" lang="zh-CN" altLang="en-US" dirty="0">
                <a:solidFill>
                  <a:schemeClr val="tx1"/>
                </a:solidFill>
                <a:latin typeface="黑体" panose="02010609060101010101" pitchFamily="49" charset="-122"/>
                <a:ea typeface="黑体" panose="02010609060101010101" pitchFamily="49" charset="-122"/>
              </a:rPr>
              <a:t>系统实现集成化 </a:t>
            </a:r>
            <a:endParaRPr kumimoji="1" lang="en-US" altLang="zh-CN" dirty="0">
              <a:solidFill>
                <a:schemeClr val="tx1"/>
              </a:solidFill>
              <a:latin typeface="黑体" panose="02010609060101010101" pitchFamily="49" charset="-122"/>
              <a:ea typeface="黑体" panose="02010609060101010101" pitchFamily="49" charset="-122"/>
            </a:endParaRPr>
          </a:p>
          <a:p>
            <a:pPr>
              <a:lnSpc>
                <a:spcPct val="80000"/>
              </a:lnSpc>
              <a:spcBef>
                <a:spcPts val="1000"/>
              </a:spcBef>
              <a:defRPr/>
            </a:pPr>
            <a:r>
              <a:rPr kumimoji="1" lang="zh-CN" altLang="en-US" dirty="0">
                <a:solidFill>
                  <a:schemeClr val="tx1"/>
                </a:solidFill>
                <a:latin typeface="黑体" panose="02010609060101010101" pitchFamily="49" charset="-122"/>
                <a:ea typeface="黑体" panose="02010609060101010101" pitchFamily="49" charset="-122"/>
              </a:rPr>
              <a:t>控制数字化、智能化和网络化</a:t>
            </a:r>
          </a:p>
        </p:txBody>
      </p:sp>
    </p:spTree>
    <p:extLst>
      <p:ext uri="{BB962C8B-B14F-4D97-AF65-F5344CB8AC3E}">
        <p14:creationId xmlns:p14="http://schemas.microsoft.com/office/powerpoint/2010/main" val="87725631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linds(horizontal)">
                                      <p:cBhvr>
                                        <p:cTn id="7" dur="500"/>
                                        <p:tgtEl>
                                          <p:spTgt spid="37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blinds(horizontal)">
                                      <p:cBhvr>
                                        <p:cTn id="12" dur="500"/>
                                        <p:tgtEl>
                                          <p:spTgt spid="37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891">
                                            <p:txEl>
                                              <p:pRg st="2" end="2"/>
                                            </p:txEl>
                                          </p:spTgt>
                                        </p:tgtEl>
                                        <p:attrNameLst>
                                          <p:attrName>style.visibility</p:attrName>
                                        </p:attrNameLst>
                                      </p:cBhvr>
                                      <p:to>
                                        <p:strVal val="visible"/>
                                      </p:to>
                                    </p:set>
                                    <p:animEffect transition="in" filter="blinds(horizontal)">
                                      <p:cBhvr>
                                        <p:cTn id="17" dur="500"/>
                                        <p:tgtEl>
                                          <p:spTgt spid="37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39750" y="765175"/>
            <a:ext cx="8162925" cy="762000"/>
          </a:xfrm>
        </p:spPr>
        <p:txBody>
          <a:bodyPr/>
          <a:lstStyle/>
          <a:p>
            <a:r>
              <a:rPr lang="en-US" altLang="zh-CN" b="1" dirty="0"/>
              <a:t>1.3 </a:t>
            </a:r>
            <a:r>
              <a:rPr lang="zh-CN" altLang="en-US" b="1" dirty="0"/>
              <a:t>运动控制系统转矩控制规律</a:t>
            </a:r>
            <a:r>
              <a:rPr lang="zh-CN" altLang="en-US" dirty="0"/>
              <a:t> </a:t>
            </a:r>
          </a:p>
        </p:txBody>
      </p:sp>
      <p:sp>
        <p:nvSpPr>
          <p:cNvPr id="35843" name="Rectangle 3"/>
          <p:cNvSpPr>
            <a:spLocks noGrp="1" noChangeArrowheads="1"/>
          </p:cNvSpPr>
          <p:nvPr>
            <p:ph idx="1"/>
          </p:nvPr>
        </p:nvSpPr>
        <p:spPr>
          <a:xfrm>
            <a:off x="900113" y="2133600"/>
            <a:ext cx="7691437" cy="1150938"/>
          </a:xfrm>
        </p:spPr>
        <p:txBody>
          <a:bodyPr/>
          <a:lstStyle/>
          <a:p>
            <a:pPr>
              <a:buFont typeface="Wingdings" panose="05000000000000000000" pitchFamily="2" charset="2"/>
              <a:buChar char="p"/>
            </a:pPr>
            <a:r>
              <a:rPr lang="zh-CN" altLang="en-US" sz="3600" dirty="0">
                <a:solidFill>
                  <a:schemeClr val="tx1"/>
                </a:solidFill>
              </a:rPr>
              <a:t>运动控制系统的基本运动方程式</a:t>
            </a:r>
          </a:p>
        </p:txBody>
      </p:sp>
      <p:graphicFrame>
        <p:nvGraphicFramePr>
          <p:cNvPr id="35844" name="Object 4"/>
          <p:cNvGraphicFramePr>
            <a:graphicFrameLocks noChangeAspect="1"/>
          </p:cNvGraphicFramePr>
          <p:nvPr/>
        </p:nvGraphicFramePr>
        <p:xfrm>
          <a:off x="1619250" y="3429000"/>
          <a:ext cx="5975350" cy="2484438"/>
        </p:xfrm>
        <a:graphic>
          <a:graphicData uri="http://schemas.openxmlformats.org/presentationml/2006/ole">
            <mc:AlternateContent xmlns:mc="http://schemas.openxmlformats.org/markup-compatibility/2006">
              <mc:Choice xmlns:v="urn:schemas-microsoft-com:vml" Requires="v">
                <p:oleObj spid="_x0000_s3177" name="Equation" r:id="rId3" imgW="1955800" imgH="812800" progId="Equation.DSMT4">
                  <p:embed/>
                </p:oleObj>
              </mc:Choice>
              <mc:Fallback>
                <p:oleObj name="Equation" r:id="rId3" imgW="1955800" imgH="812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429000"/>
                        <a:ext cx="597535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68024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39750" y="765175"/>
            <a:ext cx="8162925" cy="762000"/>
          </a:xfrm>
        </p:spPr>
        <p:txBody>
          <a:bodyPr/>
          <a:lstStyle/>
          <a:p>
            <a:r>
              <a:rPr lang="en-US" altLang="zh-CN" b="1" dirty="0"/>
              <a:t>1.3 </a:t>
            </a:r>
            <a:r>
              <a:rPr lang="zh-CN" altLang="en-US" b="1" dirty="0"/>
              <a:t>运动控制系统转矩控制规律</a:t>
            </a:r>
            <a:r>
              <a:rPr lang="zh-CN" altLang="en-US" dirty="0"/>
              <a:t> </a:t>
            </a:r>
          </a:p>
        </p:txBody>
      </p:sp>
      <p:sp>
        <p:nvSpPr>
          <p:cNvPr id="36867" name="Rectangle 3"/>
          <p:cNvSpPr>
            <a:spLocks noGrp="1" noChangeArrowheads="1"/>
          </p:cNvSpPr>
          <p:nvPr>
            <p:ph idx="1"/>
          </p:nvPr>
        </p:nvSpPr>
        <p:spPr>
          <a:xfrm>
            <a:off x="900113" y="1916113"/>
            <a:ext cx="7691437" cy="1368425"/>
          </a:xfrm>
        </p:spPr>
        <p:txBody>
          <a:bodyPr/>
          <a:lstStyle/>
          <a:p>
            <a:pPr>
              <a:buFont typeface="Wingdings" panose="05000000000000000000" pitchFamily="2" charset="2"/>
              <a:buChar char="p"/>
            </a:pPr>
            <a:r>
              <a:rPr lang="zh-CN" altLang="en-US" sz="3600" dirty="0">
                <a:solidFill>
                  <a:schemeClr val="tx1"/>
                </a:solidFill>
              </a:rPr>
              <a:t>忽略阻尼转矩和扭转弹性转矩，运动控制系统的简化运动方程式</a:t>
            </a:r>
          </a:p>
        </p:txBody>
      </p:sp>
      <p:graphicFrame>
        <p:nvGraphicFramePr>
          <p:cNvPr id="36868" name="Object 4"/>
          <p:cNvGraphicFramePr>
            <a:graphicFrameLocks noChangeAspect="1"/>
          </p:cNvGraphicFramePr>
          <p:nvPr/>
        </p:nvGraphicFramePr>
        <p:xfrm>
          <a:off x="1979613" y="3140968"/>
          <a:ext cx="4824412" cy="2928938"/>
        </p:xfrm>
        <a:graphic>
          <a:graphicData uri="http://schemas.openxmlformats.org/presentationml/2006/ole">
            <mc:AlternateContent xmlns:mc="http://schemas.openxmlformats.org/markup-compatibility/2006">
              <mc:Choice xmlns:v="urn:schemas-microsoft-com:vml" Requires="v">
                <p:oleObj spid="_x0000_s4200" name="Equation" r:id="rId3" imgW="1040765" imgH="812165" progId="Equation.DSMT4">
                  <p:embed/>
                </p:oleObj>
              </mc:Choice>
              <mc:Fallback>
                <p:oleObj name="Equation" r:id="rId3" imgW="1040765" imgH="81216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140968"/>
                        <a:ext cx="4824412"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6048670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9750" y="765175"/>
            <a:ext cx="8162925" cy="762000"/>
          </a:xfrm>
        </p:spPr>
        <p:txBody>
          <a:bodyPr/>
          <a:lstStyle/>
          <a:p>
            <a:r>
              <a:rPr lang="en-US" altLang="zh-CN" b="1"/>
              <a:t>1.3 </a:t>
            </a:r>
            <a:r>
              <a:rPr lang="zh-CN" altLang="en-US" b="1"/>
              <a:t>运动控制系统转矩控制规律</a:t>
            </a:r>
            <a:r>
              <a:rPr lang="zh-CN" altLang="en-US"/>
              <a:t> </a:t>
            </a:r>
          </a:p>
        </p:txBody>
      </p:sp>
      <p:sp>
        <p:nvSpPr>
          <p:cNvPr id="37891" name="Rectangle 3"/>
          <p:cNvSpPr>
            <a:spLocks noGrp="1" noChangeArrowheads="1"/>
          </p:cNvSpPr>
          <p:nvPr>
            <p:ph idx="1"/>
          </p:nvPr>
        </p:nvSpPr>
        <p:spPr>
          <a:xfrm>
            <a:off x="900113" y="2133600"/>
            <a:ext cx="7488237" cy="4032250"/>
          </a:xfrm>
        </p:spPr>
        <p:txBody>
          <a:bodyPr/>
          <a:lstStyle/>
          <a:p>
            <a:pPr>
              <a:buFont typeface="Wingdings" panose="05000000000000000000" pitchFamily="2" charset="2"/>
              <a:buChar char="p"/>
            </a:pPr>
            <a:r>
              <a:rPr lang="zh-CN" altLang="en-US" sz="4000" dirty="0">
                <a:solidFill>
                  <a:srgbClr val="FF7C80"/>
                </a:solidFill>
              </a:rPr>
              <a:t>转矩控制是运动控制的根本问题</a:t>
            </a:r>
          </a:p>
          <a:p>
            <a:pPr>
              <a:lnSpc>
                <a:spcPts val="5000"/>
              </a:lnSpc>
              <a:buNone/>
            </a:pPr>
            <a:r>
              <a:rPr lang="zh-CN" altLang="en-US" sz="3600" dirty="0">
                <a:solidFill>
                  <a:schemeClr val="tx1"/>
                </a:solidFill>
              </a:rPr>
              <a:t>  要控制转速和转角，唯一的途径就是控制电动机的电磁转矩，使转速变化率按人们期望的规律变化。</a:t>
            </a:r>
          </a:p>
        </p:txBody>
      </p:sp>
    </p:spTree>
    <p:extLst>
      <p:ext uri="{BB962C8B-B14F-4D97-AF65-F5344CB8AC3E}">
        <p14:creationId xmlns:p14="http://schemas.microsoft.com/office/powerpoint/2010/main" val="162234116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39750" y="765175"/>
            <a:ext cx="8162925" cy="762000"/>
          </a:xfrm>
        </p:spPr>
        <p:txBody>
          <a:bodyPr/>
          <a:lstStyle/>
          <a:p>
            <a:r>
              <a:rPr lang="en-US" altLang="zh-CN" b="1"/>
              <a:t>1.3 </a:t>
            </a:r>
            <a:r>
              <a:rPr lang="zh-CN" altLang="en-US" b="1"/>
              <a:t>运动控制系统转矩控制规律</a:t>
            </a:r>
            <a:r>
              <a:rPr lang="zh-CN" altLang="en-US"/>
              <a:t> </a:t>
            </a:r>
          </a:p>
        </p:txBody>
      </p:sp>
      <p:sp>
        <p:nvSpPr>
          <p:cNvPr id="38915" name="Rectangle 3"/>
          <p:cNvSpPr>
            <a:spLocks noGrp="1" noChangeArrowheads="1"/>
          </p:cNvSpPr>
          <p:nvPr>
            <p:ph idx="1"/>
          </p:nvPr>
        </p:nvSpPr>
        <p:spPr>
          <a:xfrm>
            <a:off x="900113" y="2133600"/>
            <a:ext cx="7488237" cy="4032250"/>
          </a:xfrm>
        </p:spPr>
        <p:txBody>
          <a:bodyPr/>
          <a:lstStyle/>
          <a:p>
            <a:pPr>
              <a:buFont typeface="Wingdings" panose="05000000000000000000" pitchFamily="2" charset="2"/>
              <a:buChar char="p"/>
            </a:pPr>
            <a:r>
              <a:rPr lang="zh-CN" altLang="en-US" sz="4000" dirty="0">
                <a:solidFill>
                  <a:srgbClr val="FF7C80"/>
                </a:solidFill>
              </a:rPr>
              <a:t>磁链控制同样重要</a:t>
            </a:r>
          </a:p>
          <a:p>
            <a:pPr>
              <a:lnSpc>
                <a:spcPts val="5000"/>
              </a:lnSpc>
              <a:buNone/>
            </a:pPr>
            <a:r>
              <a:rPr lang="zh-CN" altLang="en-US" sz="3600" dirty="0"/>
              <a:t>  </a:t>
            </a:r>
            <a:r>
              <a:rPr lang="zh-CN" altLang="en-US" sz="3600" dirty="0">
                <a:solidFill>
                  <a:schemeClr val="tx1"/>
                </a:solidFill>
              </a:rPr>
              <a:t>为了有效地控制电磁转矩，充分利用电机铁芯，在一定的电流作用下尽可能产生最大的电磁转矩，必须在控制转矩的同时也控制磁通（或磁链）。</a:t>
            </a:r>
          </a:p>
        </p:txBody>
      </p:sp>
    </p:spTree>
    <p:extLst>
      <p:ext uri="{BB962C8B-B14F-4D97-AF65-F5344CB8AC3E}">
        <p14:creationId xmlns:p14="http://schemas.microsoft.com/office/powerpoint/2010/main" val="151425762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4294967295"/>
          </p:nvPr>
        </p:nvSpPr>
        <p:spPr>
          <a:xfrm>
            <a:off x="611188" y="620689"/>
            <a:ext cx="8532812" cy="576064"/>
          </a:xfrm>
        </p:spPr>
        <p:txBody>
          <a:bodyPr/>
          <a:lstStyle/>
          <a:p>
            <a:pPr algn="just">
              <a:lnSpc>
                <a:spcPct val="80000"/>
              </a:lnSpc>
              <a:buFontTx/>
              <a:buNone/>
            </a:pPr>
            <a:r>
              <a:rPr lang="zh-CN" altLang="en-US" sz="3600" dirty="0">
                <a:solidFill>
                  <a:schemeClr val="tx2"/>
                </a:solidFill>
                <a:latin typeface="黑体" panose="02010609060101010101" pitchFamily="49" charset="-122"/>
                <a:ea typeface="黑体" panose="02010609060101010101" pitchFamily="49" charset="-122"/>
              </a:rPr>
              <a:t>课程要求：</a:t>
            </a:r>
            <a:endParaRPr kumimoji="1" lang="en-US" altLang="zh-CN" dirty="0">
              <a:solidFill>
                <a:schemeClr val="tx1"/>
              </a:solidFill>
              <a:latin typeface="黑体" panose="02010609060101010101" pitchFamily="49" charset="-122"/>
              <a:ea typeface="黑体" panose="02010609060101010101" pitchFamily="49" charset="-122"/>
            </a:endParaRPr>
          </a:p>
          <a:p>
            <a:pPr>
              <a:lnSpc>
                <a:spcPct val="80000"/>
              </a:lnSpc>
              <a:spcBef>
                <a:spcPts val="1000"/>
              </a:spcBef>
              <a:defRPr/>
            </a:pPr>
            <a:r>
              <a:rPr kumimoji="1" lang="zh-CN" altLang="en-US" dirty="0">
                <a:solidFill>
                  <a:schemeClr val="tx1"/>
                </a:solidFill>
                <a:latin typeface="黑体" panose="02010609060101010101" pitchFamily="49" charset="-122"/>
                <a:ea typeface="黑体" panose="02010609060101010101" pitchFamily="49" charset="-122"/>
              </a:rPr>
              <a:t>一个主题：运动控制系统（直流、交流及伺服）；</a:t>
            </a:r>
            <a:endParaRPr kumimoji="1" lang="en-US" altLang="zh-CN" dirty="0">
              <a:solidFill>
                <a:schemeClr val="tx1"/>
              </a:solidFill>
              <a:latin typeface="黑体" panose="02010609060101010101" pitchFamily="49" charset="-122"/>
              <a:ea typeface="黑体" panose="02010609060101010101" pitchFamily="49" charset="-122"/>
            </a:endParaRPr>
          </a:p>
          <a:p>
            <a:pPr>
              <a:lnSpc>
                <a:spcPct val="80000"/>
              </a:lnSpc>
              <a:spcBef>
                <a:spcPts val="1000"/>
              </a:spcBef>
              <a:defRPr/>
            </a:pPr>
            <a:r>
              <a:rPr kumimoji="1" lang="zh-CN" altLang="en-US" dirty="0">
                <a:solidFill>
                  <a:schemeClr val="tx1"/>
                </a:solidFill>
                <a:latin typeface="黑体" panose="02010609060101010101" pitchFamily="49" charset="-122"/>
                <a:ea typeface="黑体" panose="02010609060101010101" pitchFamily="49" charset="-122"/>
              </a:rPr>
              <a:t>主线：</a:t>
            </a:r>
            <a:r>
              <a:rPr kumimoji="1" lang="zh-CN" altLang="en-US" b="0" dirty="0">
                <a:solidFill>
                  <a:schemeClr val="tx1"/>
                </a:solidFill>
                <a:latin typeface="黑体" panose="02010609060101010101" pitchFamily="49" charset="-122"/>
                <a:ea typeface="黑体" panose="02010609060101010101" pitchFamily="49" charset="-122"/>
              </a:rPr>
              <a:t>不断改进系统以提高系统性能，从提高静态性能到追求动态性能</a:t>
            </a:r>
            <a:endParaRPr kumimoji="1" lang="en-US" altLang="zh-CN" b="0" dirty="0">
              <a:solidFill>
                <a:schemeClr val="tx1"/>
              </a:solidFill>
              <a:latin typeface="黑体" panose="02010609060101010101" pitchFamily="49" charset="-122"/>
              <a:ea typeface="黑体" panose="02010609060101010101" pitchFamily="49" charset="-122"/>
            </a:endParaRPr>
          </a:p>
          <a:p>
            <a:pPr>
              <a:lnSpc>
                <a:spcPct val="80000"/>
              </a:lnSpc>
              <a:spcBef>
                <a:spcPts val="1000"/>
              </a:spcBef>
              <a:defRPr/>
            </a:pPr>
            <a:r>
              <a:rPr kumimoji="1" lang="zh-CN" altLang="en-US" dirty="0">
                <a:solidFill>
                  <a:schemeClr val="tx1"/>
                </a:solidFill>
                <a:latin typeface="黑体" panose="02010609060101010101" pitchFamily="49" charset="-122"/>
                <a:ea typeface="黑体" panose="02010609060101010101" pitchFamily="49" charset="-122"/>
              </a:rPr>
              <a:t>前期课程</a:t>
            </a:r>
            <a:r>
              <a:rPr kumimoji="1" lang="en-US" altLang="zh-CN" dirty="0">
                <a:solidFill>
                  <a:schemeClr val="tx1"/>
                </a:solidFill>
                <a:latin typeface="黑体" panose="02010609060101010101" pitchFamily="49" charset="-122"/>
                <a:ea typeface="黑体" panose="02010609060101010101" pitchFamily="49" charset="-122"/>
              </a:rPr>
              <a:t>:</a:t>
            </a:r>
            <a:r>
              <a:rPr kumimoji="1" lang="zh-CN" altLang="en-US" b="0" dirty="0">
                <a:solidFill>
                  <a:schemeClr val="tx1"/>
                </a:solidFill>
                <a:latin typeface="黑体" panose="02010609060101010101" pitchFamily="49" charset="-122"/>
                <a:ea typeface="黑体" panose="02010609060101010101" pitchFamily="49" charset="-122"/>
              </a:rPr>
              <a:t>电力电子技术，电机拖动基础，控制理论</a:t>
            </a:r>
            <a:r>
              <a:rPr kumimoji="1" lang="en-US" altLang="zh-CN" b="0" dirty="0">
                <a:solidFill>
                  <a:schemeClr val="tx1"/>
                </a:solidFill>
                <a:latin typeface="黑体" panose="02010609060101010101" pitchFamily="49" charset="-122"/>
                <a:ea typeface="黑体" panose="02010609060101010101" pitchFamily="49" charset="-122"/>
              </a:rPr>
              <a:t>, </a:t>
            </a:r>
            <a:r>
              <a:rPr kumimoji="1" lang="zh-CN" altLang="en-US" b="0" dirty="0">
                <a:solidFill>
                  <a:schemeClr val="tx1"/>
                </a:solidFill>
                <a:latin typeface="黑体" panose="02010609060101010101" pitchFamily="49" charset="-122"/>
                <a:ea typeface="黑体" panose="02010609060101010101" pitchFamily="49" charset="-122"/>
              </a:rPr>
              <a:t>电路原理</a:t>
            </a:r>
            <a:r>
              <a:rPr kumimoji="1" lang="en-US" altLang="zh-CN" b="0" dirty="0">
                <a:solidFill>
                  <a:schemeClr val="tx1"/>
                </a:solidFill>
                <a:latin typeface="黑体" panose="02010609060101010101" pitchFamily="49" charset="-122"/>
                <a:ea typeface="黑体" panose="02010609060101010101" pitchFamily="49" charset="-122"/>
              </a:rPr>
              <a:t>, </a:t>
            </a:r>
            <a:r>
              <a:rPr kumimoji="1" lang="zh-CN" altLang="en-US" b="0" dirty="0">
                <a:solidFill>
                  <a:schemeClr val="tx1"/>
                </a:solidFill>
                <a:latin typeface="黑体" panose="02010609060101010101" pitchFamily="49" charset="-122"/>
                <a:ea typeface="黑体" panose="02010609060101010101" pitchFamily="49" charset="-122"/>
              </a:rPr>
              <a:t>电磁学，系统仿真</a:t>
            </a:r>
            <a:r>
              <a:rPr kumimoji="1" lang="en-US" altLang="zh-CN" b="0" dirty="0">
                <a:solidFill>
                  <a:schemeClr val="tx1"/>
                </a:solidFill>
                <a:latin typeface="黑体" panose="02010609060101010101" pitchFamily="49" charset="-122"/>
                <a:ea typeface="黑体" panose="02010609060101010101" pitchFamily="49" charset="-122"/>
              </a:rPr>
              <a:t>……</a:t>
            </a:r>
          </a:p>
          <a:p>
            <a:pPr>
              <a:lnSpc>
                <a:spcPct val="80000"/>
              </a:lnSpc>
              <a:spcBef>
                <a:spcPts val="1000"/>
              </a:spcBef>
              <a:defRPr/>
            </a:pPr>
            <a:r>
              <a:rPr kumimoji="1" lang="zh-CN" altLang="en-US" dirty="0">
                <a:solidFill>
                  <a:schemeClr val="tx1"/>
                </a:solidFill>
                <a:latin typeface="黑体" panose="02010609060101010101" pitchFamily="49" charset="-122"/>
                <a:ea typeface="黑体" panose="02010609060101010101" pitchFamily="49" charset="-122"/>
              </a:rPr>
              <a:t>特点</a:t>
            </a:r>
            <a:r>
              <a:rPr kumimoji="1" lang="en-US" altLang="zh-CN" dirty="0">
                <a:solidFill>
                  <a:schemeClr val="tx1"/>
                </a:solidFill>
                <a:latin typeface="黑体" panose="02010609060101010101" pitchFamily="49" charset="-122"/>
                <a:ea typeface="黑体" panose="02010609060101010101" pitchFamily="49" charset="-122"/>
              </a:rPr>
              <a:t>:</a:t>
            </a:r>
            <a:r>
              <a:rPr kumimoji="1" lang="zh-CN" altLang="en-US" b="0" dirty="0">
                <a:solidFill>
                  <a:schemeClr val="tx1"/>
                </a:solidFill>
                <a:latin typeface="黑体" panose="02010609060101010101" pitchFamily="49" charset="-122"/>
                <a:ea typeface="黑体" panose="02010609060101010101" pitchFamily="49" charset="-122"/>
              </a:rPr>
              <a:t>综合性</a:t>
            </a:r>
            <a:r>
              <a:rPr kumimoji="1" lang="en-US" altLang="zh-CN" b="0" dirty="0">
                <a:solidFill>
                  <a:schemeClr val="tx1"/>
                </a:solidFill>
                <a:latin typeface="黑体" panose="02010609060101010101" pitchFamily="49" charset="-122"/>
                <a:ea typeface="黑体" panose="02010609060101010101" pitchFamily="49" charset="-122"/>
              </a:rPr>
              <a:t>,</a:t>
            </a:r>
            <a:r>
              <a:rPr kumimoji="1" lang="zh-CN" altLang="en-US" b="0" dirty="0">
                <a:solidFill>
                  <a:schemeClr val="tx1"/>
                </a:solidFill>
                <a:latin typeface="黑体" panose="02010609060101010101" pitchFamily="49" charset="-122"/>
                <a:ea typeface="黑体" panose="02010609060101010101" pitchFamily="49" charset="-122"/>
              </a:rPr>
              <a:t>工程性</a:t>
            </a:r>
            <a:r>
              <a:rPr kumimoji="1" lang="en-US" altLang="zh-CN" b="0" dirty="0">
                <a:solidFill>
                  <a:schemeClr val="tx1"/>
                </a:solidFill>
                <a:latin typeface="黑体" panose="02010609060101010101" pitchFamily="49" charset="-122"/>
                <a:ea typeface="黑体" panose="02010609060101010101" pitchFamily="49" charset="-122"/>
              </a:rPr>
              <a:t>,</a:t>
            </a:r>
            <a:r>
              <a:rPr kumimoji="1" lang="zh-CN" altLang="en-US" b="0" dirty="0">
                <a:solidFill>
                  <a:schemeClr val="tx1"/>
                </a:solidFill>
                <a:latin typeface="黑体" panose="02010609060101010101" pitchFamily="49" charset="-122"/>
                <a:ea typeface="黑体" panose="02010609060101010101" pitchFamily="49" charset="-122"/>
              </a:rPr>
              <a:t>理论与实践相结合</a:t>
            </a:r>
            <a:r>
              <a:rPr kumimoji="1" lang="en-US" altLang="zh-CN" dirty="0">
                <a:solidFill>
                  <a:schemeClr val="tx1"/>
                </a:solidFill>
                <a:latin typeface="黑体" panose="02010609060101010101" pitchFamily="49" charset="-122"/>
                <a:ea typeface="黑体" panose="02010609060101010101" pitchFamily="49" charset="-122"/>
              </a:rPr>
              <a:t>.</a:t>
            </a:r>
            <a:endParaRPr kumimoji="1" lang="en-US" altLang="zh-CN" b="0" dirty="0">
              <a:solidFill>
                <a:schemeClr val="tx1"/>
              </a:solidFill>
              <a:latin typeface="黑体" panose="02010609060101010101" pitchFamily="49" charset="-122"/>
              <a:ea typeface="黑体" panose="02010609060101010101" pitchFamily="49" charset="-122"/>
            </a:endParaRPr>
          </a:p>
          <a:p>
            <a:pPr>
              <a:lnSpc>
                <a:spcPct val="80000"/>
              </a:lnSpc>
              <a:spcBef>
                <a:spcPts val="1000"/>
              </a:spcBef>
              <a:defRPr/>
            </a:pPr>
            <a:r>
              <a:rPr kumimoji="1" lang="zh-CN" altLang="en-US" b="0" dirty="0">
                <a:solidFill>
                  <a:srgbClr val="0070C0"/>
                </a:solidFill>
                <a:latin typeface="黑体" panose="02010609060101010101" pitchFamily="49" charset="-122"/>
                <a:ea typeface="黑体" panose="02010609060101010101" pitchFamily="49" charset="-122"/>
              </a:rPr>
              <a:t>成绩评估：期末（</a:t>
            </a:r>
            <a:r>
              <a:rPr kumimoji="1" lang="en-US" altLang="zh-CN" b="0" dirty="0">
                <a:solidFill>
                  <a:srgbClr val="0070C0"/>
                </a:solidFill>
                <a:latin typeface="黑体" panose="02010609060101010101" pitchFamily="49" charset="-122"/>
                <a:ea typeface="黑体" panose="02010609060101010101" pitchFamily="49" charset="-122"/>
              </a:rPr>
              <a:t>70%</a:t>
            </a:r>
            <a:r>
              <a:rPr kumimoji="1" lang="zh-CN" altLang="en-US" b="0" dirty="0">
                <a:solidFill>
                  <a:srgbClr val="0070C0"/>
                </a:solidFill>
                <a:latin typeface="黑体" panose="02010609060101010101" pitchFamily="49" charset="-122"/>
                <a:ea typeface="黑体" panose="02010609060101010101" pitchFamily="49" charset="-122"/>
              </a:rPr>
              <a:t>），实验（</a:t>
            </a:r>
            <a:r>
              <a:rPr kumimoji="1" lang="en-US" altLang="zh-CN" b="0" dirty="0">
                <a:solidFill>
                  <a:srgbClr val="0070C0"/>
                </a:solidFill>
                <a:latin typeface="黑体" panose="02010609060101010101" pitchFamily="49" charset="-122"/>
                <a:ea typeface="黑体" panose="02010609060101010101" pitchFamily="49" charset="-122"/>
              </a:rPr>
              <a:t>10%</a:t>
            </a:r>
            <a:r>
              <a:rPr kumimoji="1" lang="zh-CN" altLang="en-US" b="0" dirty="0">
                <a:solidFill>
                  <a:srgbClr val="0070C0"/>
                </a:solidFill>
                <a:latin typeface="黑体" panose="02010609060101010101" pitchFamily="49" charset="-122"/>
                <a:ea typeface="黑体" panose="02010609060101010101" pitchFamily="49" charset="-122"/>
              </a:rPr>
              <a:t>），平时作业（</a:t>
            </a:r>
            <a:r>
              <a:rPr kumimoji="1" lang="en-US" altLang="zh-CN" b="0" dirty="0">
                <a:solidFill>
                  <a:srgbClr val="0070C0"/>
                </a:solidFill>
                <a:latin typeface="黑体" panose="02010609060101010101" pitchFamily="49" charset="-122"/>
                <a:ea typeface="黑体" panose="02010609060101010101" pitchFamily="49" charset="-122"/>
              </a:rPr>
              <a:t>10%</a:t>
            </a:r>
            <a:r>
              <a:rPr kumimoji="1" lang="zh-CN" altLang="en-US" b="0" dirty="0">
                <a:solidFill>
                  <a:srgbClr val="0070C0"/>
                </a:solidFill>
                <a:latin typeface="黑体" panose="02010609060101010101" pitchFamily="49" charset="-122"/>
                <a:ea typeface="黑体" panose="02010609060101010101" pitchFamily="49" charset="-122"/>
              </a:rPr>
              <a:t>）以及出勤（</a:t>
            </a:r>
            <a:r>
              <a:rPr kumimoji="1" lang="en-US" altLang="zh-CN" b="0" dirty="0">
                <a:solidFill>
                  <a:srgbClr val="0070C0"/>
                </a:solidFill>
                <a:latin typeface="黑体" panose="02010609060101010101" pitchFamily="49" charset="-122"/>
                <a:ea typeface="黑体" panose="02010609060101010101" pitchFamily="49" charset="-122"/>
              </a:rPr>
              <a:t>10%</a:t>
            </a:r>
            <a:r>
              <a:rPr kumimoji="1" lang="zh-CN" altLang="en-US" b="0" dirty="0">
                <a:solidFill>
                  <a:srgbClr val="0070C0"/>
                </a:solidFill>
                <a:latin typeface="黑体" panose="02010609060101010101" pitchFamily="49" charset="-122"/>
                <a:ea typeface="黑体" panose="02010609060101010101" pitchFamily="49" charset="-122"/>
              </a:rPr>
              <a:t>）</a:t>
            </a:r>
            <a:endParaRPr kumimoji="1" lang="en-US" altLang="zh-CN" dirty="0">
              <a:solidFill>
                <a:srgbClr val="0070C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45601037"/>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9750" y="765175"/>
            <a:ext cx="8162925" cy="762000"/>
          </a:xfrm>
        </p:spPr>
        <p:txBody>
          <a:bodyPr/>
          <a:lstStyle/>
          <a:p>
            <a:r>
              <a:rPr lang="en-US" altLang="zh-CN" b="1" dirty="0"/>
              <a:t>1.4 </a:t>
            </a:r>
            <a:r>
              <a:rPr lang="zh-CN" altLang="en-US" b="1" dirty="0"/>
              <a:t>生产机械的负载转矩特性</a:t>
            </a:r>
          </a:p>
        </p:txBody>
      </p:sp>
      <p:sp>
        <p:nvSpPr>
          <p:cNvPr id="39939" name="Rectangle 3"/>
          <p:cNvSpPr>
            <a:spLocks noGrp="1" noChangeArrowheads="1"/>
          </p:cNvSpPr>
          <p:nvPr>
            <p:ph idx="1"/>
          </p:nvPr>
        </p:nvSpPr>
        <p:spPr>
          <a:xfrm>
            <a:off x="900113" y="2133600"/>
            <a:ext cx="7488237" cy="3887788"/>
          </a:xfrm>
        </p:spPr>
        <p:txBody>
          <a:bodyPr/>
          <a:lstStyle/>
          <a:p>
            <a:pPr>
              <a:lnSpc>
                <a:spcPts val="5000"/>
              </a:lnSpc>
              <a:buFont typeface="Wingdings" panose="05000000000000000000" pitchFamily="2" charset="2"/>
              <a:buChar char="p"/>
            </a:pPr>
            <a:r>
              <a:rPr lang="zh-CN" altLang="en-US" sz="3600" dirty="0">
                <a:solidFill>
                  <a:schemeClr val="tx1"/>
                </a:solidFill>
              </a:rPr>
              <a:t>生产机械的负载转矩是一个必然存在的不可控扰动输入。</a:t>
            </a:r>
          </a:p>
          <a:p>
            <a:pPr>
              <a:lnSpc>
                <a:spcPts val="5000"/>
              </a:lnSpc>
              <a:buFont typeface="Wingdings" panose="05000000000000000000" pitchFamily="2" charset="2"/>
              <a:buChar char="p"/>
            </a:pPr>
            <a:r>
              <a:rPr lang="zh-CN" altLang="en-US" sz="3600" dirty="0">
                <a:solidFill>
                  <a:schemeClr val="tx1"/>
                </a:solidFill>
              </a:rPr>
              <a:t>归纳出几种典型的生产机械负载转矩特性，实际负载可能是多个典型负载的组合，应根据实际负载的具体情况加以分析。</a:t>
            </a:r>
          </a:p>
        </p:txBody>
      </p:sp>
    </p:spTree>
    <p:extLst>
      <p:ext uri="{BB962C8B-B14F-4D97-AF65-F5344CB8AC3E}">
        <p14:creationId xmlns:p14="http://schemas.microsoft.com/office/powerpoint/2010/main" val="344772009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39750" y="765175"/>
            <a:ext cx="8162925" cy="762000"/>
          </a:xfrm>
        </p:spPr>
        <p:txBody>
          <a:bodyPr/>
          <a:lstStyle/>
          <a:p>
            <a:r>
              <a:rPr lang="zh-CN" altLang="en-US" b="1"/>
              <a:t>恒转矩负载</a:t>
            </a:r>
            <a:r>
              <a:rPr lang="zh-CN" altLang="en-US"/>
              <a:t> </a:t>
            </a:r>
          </a:p>
        </p:txBody>
      </p:sp>
      <p:sp>
        <p:nvSpPr>
          <p:cNvPr id="40963" name="Rectangle 3"/>
          <p:cNvSpPr>
            <a:spLocks noGrp="1" noChangeArrowheads="1"/>
          </p:cNvSpPr>
          <p:nvPr>
            <p:ph idx="1"/>
          </p:nvPr>
        </p:nvSpPr>
        <p:spPr>
          <a:xfrm>
            <a:off x="323850" y="1989138"/>
            <a:ext cx="3816350" cy="3816350"/>
          </a:xfrm>
        </p:spPr>
        <p:txBody>
          <a:bodyPr/>
          <a:lstStyle/>
          <a:p>
            <a:pPr>
              <a:buFont typeface="Wingdings" panose="05000000000000000000" pitchFamily="2" charset="2"/>
              <a:buChar char="p"/>
            </a:pPr>
            <a:r>
              <a:rPr lang="zh-CN" altLang="en-US" dirty="0">
                <a:solidFill>
                  <a:schemeClr val="tx1"/>
                </a:solidFill>
              </a:rPr>
              <a:t>负载转矩的大小恒定，称作恒转矩负载</a:t>
            </a:r>
          </a:p>
          <a:p>
            <a:pPr marL="0" indent="0">
              <a:buNone/>
            </a:pPr>
            <a:r>
              <a:rPr lang="en-US" altLang="zh-CN" dirty="0">
                <a:solidFill>
                  <a:schemeClr val="tx1"/>
                </a:solidFill>
              </a:rPr>
              <a:t>a</a:t>
            </a:r>
            <a:r>
              <a:rPr lang="zh-CN" altLang="en-US" dirty="0">
                <a:solidFill>
                  <a:schemeClr val="tx1"/>
                </a:solidFill>
              </a:rPr>
              <a:t>）位能性恒转矩负载 </a:t>
            </a:r>
          </a:p>
          <a:p>
            <a:pPr marL="0" indent="0">
              <a:buNone/>
            </a:pPr>
            <a:r>
              <a:rPr lang="en-US" altLang="zh-CN" dirty="0">
                <a:solidFill>
                  <a:schemeClr val="tx1"/>
                </a:solidFill>
              </a:rPr>
              <a:t>b)  </a:t>
            </a:r>
            <a:r>
              <a:rPr lang="zh-CN" altLang="en-US" dirty="0">
                <a:solidFill>
                  <a:schemeClr val="tx1"/>
                </a:solidFill>
              </a:rPr>
              <a:t>反抗性恒转矩负载</a:t>
            </a:r>
          </a:p>
        </p:txBody>
      </p:sp>
      <p:sp>
        <p:nvSpPr>
          <p:cNvPr id="40964" name="Rectangle 4"/>
          <p:cNvSpPr>
            <a:spLocks noChangeArrowheads="1"/>
          </p:cNvSpPr>
          <p:nvPr/>
        </p:nvSpPr>
        <p:spPr bwMode="auto">
          <a:xfrm>
            <a:off x="5381625" y="5734050"/>
            <a:ext cx="2647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a:solidFill>
                  <a:schemeClr val="tx1"/>
                </a:solidFill>
              </a:rPr>
              <a:t>图</a:t>
            </a:r>
            <a:r>
              <a:rPr lang="en-US" altLang="zh-CN">
                <a:solidFill>
                  <a:schemeClr val="tx1"/>
                </a:solidFill>
              </a:rPr>
              <a:t>1-3   </a:t>
            </a:r>
            <a:r>
              <a:rPr lang="zh-CN" altLang="en-US">
                <a:solidFill>
                  <a:schemeClr val="tx1"/>
                </a:solidFill>
              </a:rPr>
              <a:t>恒转矩负载</a:t>
            </a:r>
          </a:p>
        </p:txBody>
      </p:sp>
      <p:graphicFrame>
        <p:nvGraphicFramePr>
          <p:cNvPr id="40965" name="Object 5"/>
          <p:cNvGraphicFramePr>
            <a:graphicFrameLocks noChangeAspect="1"/>
          </p:cNvGraphicFramePr>
          <p:nvPr/>
        </p:nvGraphicFramePr>
        <p:xfrm>
          <a:off x="1115616" y="4573099"/>
          <a:ext cx="1871662" cy="661987"/>
        </p:xfrm>
        <a:graphic>
          <a:graphicData uri="http://schemas.openxmlformats.org/presentationml/2006/ole">
            <mc:AlternateContent xmlns:mc="http://schemas.openxmlformats.org/markup-compatibility/2006">
              <mc:Choice xmlns:v="urn:schemas-microsoft-com:vml" Requires="v">
                <p:oleObj spid="_x0000_s5225" name="Equation" r:id="rId3" imgW="673100" imgH="241300" progId="Equation.DSMT4">
                  <p:embed/>
                </p:oleObj>
              </mc:Choice>
              <mc:Fallback>
                <p:oleObj name="Equation" r:id="rId3" imgW="6731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4573099"/>
                        <a:ext cx="1871662"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0966" name="Picture 6" descr="0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2133600"/>
            <a:ext cx="431958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9495690"/>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539750" y="765175"/>
            <a:ext cx="8162925" cy="762000"/>
          </a:xfrm>
        </p:spPr>
        <p:txBody>
          <a:bodyPr/>
          <a:lstStyle/>
          <a:p>
            <a:r>
              <a:rPr lang="zh-CN" altLang="en-US" b="1"/>
              <a:t>恒功率负载</a:t>
            </a:r>
          </a:p>
        </p:txBody>
      </p:sp>
      <p:sp>
        <p:nvSpPr>
          <p:cNvPr id="41987" name="Rectangle 3"/>
          <p:cNvSpPr>
            <a:spLocks noGrp="1" noChangeArrowheads="1"/>
          </p:cNvSpPr>
          <p:nvPr>
            <p:ph idx="1"/>
          </p:nvPr>
        </p:nvSpPr>
        <p:spPr>
          <a:xfrm>
            <a:off x="323850" y="1916113"/>
            <a:ext cx="3887788" cy="2881312"/>
          </a:xfrm>
        </p:spPr>
        <p:txBody>
          <a:bodyPr/>
          <a:lstStyle/>
          <a:p>
            <a:pPr>
              <a:buFont typeface="Wingdings" panose="05000000000000000000" pitchFamily="2" charset="2"/>
              <a:buChar char="p"/>
            </a:pPr>
            <a:r>
              <a:rPr lang="zh-CN" altLang="en-US" sz="3600" dirty="0">
                <a:solidFill>
                  <a:schemeClr val="tx1"/>
                </a:solidFill>
              </a:rPr>
              <a:t>负载转矩与转速成反比，而功率为常数，称作恒功率负载</a:t>
            </a:r>
          </a:p>
        </p:txBody>
      </p:sp>
      <p:sp>
        <p:nvSpPr>
          <p:cNvPr id="41988" name="Rectangle 4"/>
          <p:cNvSpPr>
            <a:spLocks noChangeArrowheads="1"/>
          </p:cNvSpPr>
          <p:nvPr/>
        </p:nvSpPr>
        <p:spPr bwMode="auto">
          <a:xfrm>
            <a:off x="5038725" y="5734050"/>
            <a:ext cx="333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a:solidFill>
                  <a:schemeClr val="tx1"/>
                </a:solidFill>
              </a:rPr>
              <a:t>图</a:t>
            </a:r>
            <a:r>
              <a:rPr lang="en-US" altLang="zh-CN">
                <a:solidFill>
                  <a:schemeClr val="tx1"/>
                </a:solidFill>
              </a:rPr>
              <a:t>1-4   </a:t>
            </a:r>
            <a:r>
              <a:rPr lang="zh-CN" altLang="en-US">
                <a:solidFill>
                  <a:schemeClr val="tx1"/>
                </a:solidFill>
              </a:rPr>
              <a:t>恒功率转矩负载</a:t>
            </a:r>
            <a:r>
              <a:rPr lang="zh-CN" altLang="en-US"/>
              <a:t> </a:t>
            </a:r>
            <a:endParaRPr lang="zh-CN" altLang="en-US">
              <a:solidFill>
                <a:schemeClr val="tx1"/>
              </a:solidFill>
            </a:endParaRPr>
          </a:p>
        </p:txBody>
      </p:sp>
      <p:graphicFrame>
        <p:nvGraphicFramePr>
          <p:cNvPr id="41989" name="Object 5"/>
          <p:cNvGraphicFramePr>
            <a:graphicFrameLocks noChangeAspect="1"/>
          </p:cNvGraphicFramePr>
          <p:nvPr/>
        </p:nvGraphicFramePr>
        <p:xfrm>
          <a:off x="683568" y="4225925"/>
          <a:ext cx="3168650" cy="1376363"/>
        </p:xfrm>
        <a:graphic>
          <a:graphicData uri="http://schemas.openxmlformats.org/presentationml/2006/ole">
            <mc:AlternateContent xmlns:mc="http://schemas.openxmlformats.org/markup-compatibility/2006">
              <mc:Choice xmlns:v="urn:schemas-microsoft-com:vml" Requires="v">
                <p:oleObj spid="_x0000_s6248" name="Equation" r:id="rId3" imgW="1015365" imgH="444500" progId="Equation.DSMT4">
                  <p:embed/>
                </p:oleObj>
              </mc:Choice>
              <mc:Fallback>
                <p:oleObj name="Equation" r:id="rId3" imgW="1015365" imgH="444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225925"/>
                        <a:ext cx="3168650"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1990" name="Picture 6" descr="01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2205038"/>
            <a:ext cx="381635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241954"/>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39750" y="765175"/>
            <a:ext cx="8162925" cy="762000"/>
          </a:xfrm>
        </p:spPr>
        <p:txBody>
          <a:bodyPr/>
          <a:lstStyle/>
          <a:p>
            <a:r>
              <a:rPr lang="zh-CN" altLang="en-US" b="1"/>
              <a:t>风机、泵类负载</a:t>
            </a:r>
            <a:r>
              <a:rPr lang="zh-CN" altLang="en-US"/>
              <a:t> </a:t>
            </a:r>
          </a:p>
        </p:txBody>
      </p:sp>
      <p:sp>
        <p:nvSpPr>
          <p:cNvPr id="43011" name="Rectangle 3"/>
          <p:cNvSpPr>
            <a:spLocks noGrp="1" noChangeArrowheads="1"/>
          </p:cNvSpPr>
          <p:nvPr>
            <p:ph idx="1"/>
          </p:nvPr>
        </p:nvSpPr>
        <p:spPr>
          <a:xfrm>
            <a:off x="468313" y="2060575"/>
            <a:ext cx="3816350" cy="2232025"/>
          </a:xfrm>
        </p:spPr>
        <p:txBody>
          <a:bodyPr/>
          <a:lstStyle/>
          <a:p>
            <a:pPr>
              <a:buFont typeface="Wingdings" panose="05000000000000000000" pitchFamily="2" charset="2"/>
              <a:buChar char="p"/>
            </a:pPr>
            <a:r>
              <a:rPr lang="zh-CN" altLang="en-US" dirty="0">
                <a:solidFill>
                  <a:schemeClr val="tx1"/>
                </a:solidFill>
              </a:rPr>
              <a:t>负载转矩与转速的平方成正比，称作风机、泵类负载</a:t>
            </a:r>
          </a:p>
        </p:txBody>
      </p:sp>
      <p:sp>
        <p:nvSpPr>
          <p:cNvPr id="43012" name="Rectangle 4"/>
          <p:cNvSpPr>
            <a:spLocks noChangeArrowheads="1"/>
          </p:cNvSpPr>
          <p:nvPr/>
        </p:nvSpPr>
        <p:spPr bwMode="auto">
          <a:xfrm>
            <a:off x="5114925" y="5734050"/>
            <a:ext cx="318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a:solidFill>
                  <a:schemeClr val="tx1"/>
                </a:solidFill>
              </a:rPr>
              <a:t>图</a:t>
            </a:r>
            <a:r>
              <a:rPr lang="en-US" altLang="zh-CN">
                <a:solidFill>
                  <a:schemeClr val="tx1"/>
                </a:solidFill>
              </a:rPr>
              <a:t>1-5  </a:t>
            </a:r>
            <a:r>
              <a:rPr lang="zh-CN" altLang="en-US">
                <a:solidFill>
                  <a:schemeClr val="tx1"/>
                </a:solidFill>
              </a:rPr>
              <a:t>风机、泵类负载</a:t>
            </a:r>
          </a:p>
        </p:txBody>
      </p:sp>
      <p:graphicFrame>
        <p:nvGraphicFramePr>
          <p:cNvPr id="43013" name="Object 5"/>
          <p:cNvGraphicFramePr>
            <a:graphicFrameLocks noChangeAspect="1"/>
          </p:cNvGraphicFramePr>
          <p:nvPr/>
        </p:nvGraphicFramePr>
        <p:xfrm>
          <a:off x="827088" y="4724400"/>
          <a:ext cx="3600450" cy="941388"/>
        </p:xfrm>
        <a:graphic>
          <a:graphicData uri="http://schemas.openxmlformats.org/presentationml/2006/ole">
            <mc:AlternateContent xmlns:mc="http://schemas.openxmlformats.org/markup-compatibility/2006">
              <mc:Choice xmlns:v="urn:schemas-microsoft-com:vml" Requires="v">
                <p:oleObj spid="_x0000_s7272" name="Equation" r:id="rId3" imgW="901065" imgH="241300" progId="Equation.DSMT4">
                  <p:embed/>
                </p:oleObj>
              </mc:Choice>
              <mc:Fallback>
                <p:oleObj name="Equation" r:id="rId3" imgW="901065"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724400"/>
                        <a:ext cx="36004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3014" name="Picture 6" descr="0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078038"/>
            <a:ext cx="3960813"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247903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5435600" y="2852738"/>
            <a:ext cx="22336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spcBef>
                <a:spcPct val="20000"/>
              </a:spcBef>
              <a:buClr>
                <a:schemeClr val="folHlink"/>
              </a:buClr>
              <a:buSzPct val="75000"/>
              <a:buFont typeface="Wingdings" panose="05000000000000000000" pitchFamily="2" charset="2"/>
              <a:buNone/>
            </a:pPr>
            <a:endParaRPr lang="fr-FR" altLang="zh-CN" sz="5400" b="1">
              <a:solidFill>
                <a:schemeClr val="tx1"/>
              </a:solidFill>
              <a:latin typeface="Verdana" panose="020B0604030504040204" pitchFamily="34" charset="0"/>
            </a:endParaRPr>
          </a:p>
        </p:txBody>
      </p:sp>
      <p:sp>
        <p:nvSpPr>
          <p:cNvPr id="15363" name="Rectangle 3"/>
          <p:cNvSpPr>
            <a:spLocks noChangeArrowheads="1"/>
          </p:cNvSpPr>
          <p:nvPr/>
        </p:nvSpPr>
        <p:spPr bwMode="auto">
          <a:xfrm>
            <a:off x="1403350" y="2781300"/>
            <a:ext cx="66246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75000"/>
              <a:buFont typeface="Wingdings" panose="05000000000000000000" pitchFamily="2" charset="2"/>
              <a:buNone/>
            </a:pPr>
            <a:endParaRPr lang="zh-CN" altLang="fr-FR" sz="4400" b="1">
              <a:solidFill>
                <a:schemeClr val="tx1"/>
              </a:solidFill>
              <a:latin typeface="Verdana" panose="020B0604030504040204" pitchFamily="34" charset="0"/>
            </a:endParaRPr>
          </a:p>
        </p:txBody>
      </p:sp>
      <p:sp>
        <p:nvSpPr>
          <p:cNvPr id="15364" name="Rectangle 4"/>
          <p:cNvSpPr>
            <a:spLocks noChangeArrowheads="1"/>
          </p:cNvSpPr>
          <p:nvPr/>
        </p:nvSpPr>
        <p:spPr bwMode="auto">
          <a:xfrm>
            <a:off x="1259632" y="1196752"/>
            <a:ext cx="67675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r>
              <a:rPr lang="zh-CN" altLang="en-US" sz="5400" b="1" dirty="0">
                <a:solidFill>
                  <a:schemeClr val="tx2"/>
                </a:solidFill>
                <a:latin typeface="黑体" panose="02010609060101010101" pitchFamily="49" charset="-122"/>
                <a:ea typeface="黑体" panose="02010609060101010101" pitchFamily="49" charset="-122"/>
              </a:rPr>
              <a:t>第</a:t>
            </a:r>
            <a:r>
              <a:rPr lang="en-US" altLang="zh-CN" sz="5400" b="1" dirty="0">
                <a:solidFill>
                  <a:schemeClr val="tx2"/>
                </a:solidFill>
                <a:latin typeface="黑体" panose="02010609060101010101" pitchFamily="49" charset="-122"/>
                <a:ea typeface="黑体" panose="02010609060101010101" pitchFamily="49" charset="-122"/>
              </a:rPr>
              <a:t>1</a:t>
            </a:r>
            <a:r>
              <a:rPr lang="zh-CN" altLang="en-US" sz="5400" b="1" dirty="0">
                <a:solidFill>
                  <a:schemeClr val="tx2"/>
                </a:solidFill>
                <a:latin typeface="黑体" panose="02010609060101010101" pitchFamily="49" charset="-122"/>
                <a:ea typeface="黑体" panose="02010609060101010101" pitchFamily="49" charset="-122"/>
              </a:rPr>
              <a:t>篇 直流调速系统</a:t>
            </a:r>
          </a:p>
        </p:txBody>
      </p:sp>
      <p:sp>
        <p:nvSpPr>
          <p:cNvPr id="2" name="Rectangle 4">
            <a:extLst>
              <a:ext uri="{FF2B5EF4-FFF2-40B4-BE49-F238E27FC236}">
                <a16:creationId xmlns:a16="http://schemas.microsoft.com/office/drawing/2014/main" id="{68B6F9EC-D154-4A45-9505-1608F9F67207}"/>
              </a:ext>
            </a:extLst>
          </p:cNvPr>
          <p:cNvSpPr>
            <a:spLocks noChangeArrowheads="1"/>
          </p:cNvSpPr>
          <p:nvPr/>
        </p:nvSpPr>
        <p:spPr bwMode="auto">
          <a:xfrm>
            <a:off x="1400885" y="2924944"/>
            <a:ext cx="6767513" cy="222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b="1" dirty="0">
                <a:solidFill>
                  <a:schemeClr val="tx2"/>
                </a:solidFill>
                <a:latin typeface="黑体" panose="02010609060101010101" pitchFamily="49" charset="-122"/>
                <a:ea typeface="黑体" panose="02010609060101010101" pitchFamily="49" charset="-122"/>
              </a:rPr>
              <a:t>第</a:t>
            </a:r>
            <a:r>
              <a:rPr lang="en-US" altLang="zh-CN" b="1" dirty="0">
                <a:solidFill>
                  <a:schemeClr val="tx2"/>
                </a:solidFill>
                <a:latin typeface="黑体" panose="02010609060101010101" pitchFamily="49" charset="-122"/>
                <a:ea typeface="黑体" panose="02010609060101010101" pitchFamily="49" charset="-122"/>
              </a:rPr>
              <a:t>2</a:t>
            </a:r>
            <a:r>
              <a:rPr lang="zh-CN" altLang="en-US" b="1" dirty="0">
                <a:solidFill>
                  <a:schemeClr val="tx2"/>
                </a:solidFill>
                <a:latin typeface="黑体" panose="02010609060101010101" pitchFamily="49" charset="-122"/>
                <a:ea typeface="黑体" panose="02010609060101010101" pitchFamily="49" charset="-122"/>
              </a:rPr>
              <a:t>章 转速开环控制的直流调速系统</a:t>
            </a:r>
            <a:endParaRPr lang="en-US" altLang="zh-CN" b="1" dirty="0">
              <a:solidFill>
                <a:schemeClr val="tx2"/>
              </a:solidFill>
              <a:latin typeface="黑体" panose="02010609060101010101" pitchFamily="49" charset="-122"/>
              <a:ea typeface="黑体" panose="02010609060101010101" pitchFamily="49" charset="-122"/>
            </a:endParaRPr>
          </a:p>
          <a:p>
            <a:pPr algn="just" eaLnBrk="1" hangingPunct="1">
              <a:lnSpc>
                <a:spcPct val="150000"/>
              </a:lnSpc>
            </a:pPr>
            <a:r>
              <a:rPr lang="zh-CN" altLang="en-US" b="1" dirty="0">
                <a:solidFill>
                  <a:schemeClr val="tx2"/>
                </a:solidFill>
                <a:latin typeface="黑体" panose="02010609060101010101" pitchFamily="49" charset="-122"/>
                <a:ea typeface="黑体" panose="02010609060101010101" pitchFamily="49" charset="-122"/>
              </a:rPr>
              <a:t>第</a:t>
            </a:r>
            <a:r>
              <a:rPr lang="en-US" altLang="zh-CN" b="1" dirty="0">
                <a:solidFill>
                  <a:schemeClr val="tx2"/>
                </a:solidFill>
                <a:latin typeface="黑体" panose="02010609060101010101" pitchFamily="49" charset="-122"/>
                <a:ea typeface="黑体" panose="02010609060101010101" pitchFamily="49" charset="-122"/>
              </a:rPr>
              <a:t>3</a:t>
            </a:r>
            <a:r>
              <a:rPr lang="zh-CN" altLang="en-US" b="1" dirty="0">
                <a:solidFill>
                  <a:schemeClr val="tx2"/>
                </a:solidFill>
                <a:latin typeface="黑体" panose="02010609060101010101" pitchFamily="49" charset="-122"/>
                <a:ea typeface="黑体" panose="02010609060101010101" pitchFamily="49" charset="-122"/>
              </a:rPr>
              <a:t>章 转速闭环控制的直流调速系统</a:t>
            </a:r>
            <a:endParaRPr lang="en-US" altLang="zh-CN" b="1" dirty="0">
              <a:solidFill>
                <a:schemeClr val="tx2"/>
              </a:solidFill>
              <a:latin typeface="黑体" panose="02010609060101010101" pitchFamily="49" charset="-122"/>
              <a:ea typeface="黑体" panose="02010609060101010101" pitchFamily="49" charset="-122"/>
            </a:endParaRPr>
          </a:p>
          <a:p>
            <a:pPr algn="just" eaLnBrk="1" hangingPunct="1">
              <a:lnSpc>
                <a:spcPct val="150000"/>
              </a:lnSpc>
            </a:pPr>
            <a:r>
              <a:rPr lang="zh-CN" altLang="en-US" b="1" dirty="0">
                <a:solidFill>
                  <a:schemeClr val="tx2"/>
                </a:solidFill>
                <a:latin typeface="黑体" panose="02010609060101010101" pitchFamily="49" charset="-122"/>
                <a:ea typeface="黑体" panose="02010609060101010101" pitchFamily="49" charset="-122"/>
              </a:rPr>
              <a:t>第</a:t>
            </a:r>
            <a:r>
              <a:rPr lang="en-US" altLang="zh-CN" b="1" dirty="0">
                <a:solidFill>
                  <a:schemeClr val="tx2"/>
                </a:solidFill>
                <a:latin typeface="黑体" panose="02010609060101010101" pitchFamily="49" charset="-122"/>
                <a:ea typeface="黑体" panose="02010609060101010101" pitchFamily="49" charset="-122"/>
              </a:rPr>
              <a:t>4</a:t>
            </a:r>
            <a:r>
              <a:rPr lang="zh-CN" altLang="en-US" b="1" dirty="0">
                <a:solidFill>
                  <a:schemeClr val="tx2"/>
                </a:solidFill>
                <a:latin typeface="黑体" panose="02010609060101010101" pitchFamily="49" charset="-122"/>
                <a:ea typeface="黑体" panose="02010609060101010101" pitchFamily="49" charset="-122"/>
              </a:rPr>
              <a:t>章 转速、电流双闭环控制的直流调速系统</a:t>
            </a:r>
            <a:endParaRPr lang="en-US" altLang="zh-CN" b="1" dirty="0">
              <a:solidFill>
                <a:schemeClr val="tx2"/>
              </a:solidFill>
              <a:latin typeface="黑体" panose="02010609060101010101" pitchFamily="49" charset="-122"/>
              <a:ea typeface="黑体" panose="02010609060101010101" pitchFamily="49" charset="-122"/>
            </a:endParaRPr>
          </a:p>
          <a:p>
            <a:pPr algn="just" eaLnBrk="1" hangingPunct="1">
              <a:lnSpc>
                <a:spcPct val="150000"/>
              </a:lnSpc>
            </a:pPr>
            <a:r>
              <a:rPr lang="zh-CN" altLang="en-US" b="1" dirty="0">
                <a:solidFill>
                  <a:schemeClr val="tx2"/>
                </a:solidFill>
                <a:latin typeface="黑体" panose="02010609060101010101" pitchFamily="49" charset="-122"/>
                <a:ea typeface="黑体" panose="02010609060101010101" pitchFamily="49" charset="-122"/>
              </a:rPr>
              <a:t>第</a:t>
            </a:r>
            <a:r>
              <a:rPr lang="en-US" altLang="zh-CN" b="1" dirty="0">
                <a:solidFill>
                  <a:schemeClr val="tx2"/>
                </a:solidFill>
                <a:latin typeface="黑体" panose="02010609060101010101" pitchFamily="49" charset="-122"/>
                <a:ea typeface="黑体" panose="02010609060101010101" pitchFamily="49" charset="-122"/>
              </a:rPr>
              <a:t>5</a:t>
            </a:r>
            <a:r>
              <a:rPr lang="zh-CN" altLang="en-US" b="1" dirty="0">
                <a:solidFill>
                  <a:schemeClr val="tx2"/>
                </a:solidFill>
                <a:latin typeface="黑体" panose="02010609060101010101" pitchFamily="49" charset="-122"/>
                <a:ea typeface="黑体" panose="02010609060101010101" pitchFamily="49" charset="-122"/>
              </a:rPr>
              <a:t>章 直流调速系统的数字控制</a:t>
            </a:r>
          </a:p>
        </p:txBody>
      </p:sp>
    </p:spTree>
    <p:extLst>
      <p:ext uri="{BB962C8B-B14F-4D97-AF65-F5344CB8AC3E}">
        <p14:creationId xmlns:p14="http://schemas.microsoft.com/office/powerpoint/2010/main" val="1766849834"/>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81075" y="836613"/>
            <a:ext cx="8162925" cy="762000"/>
          </a:xfrm>
        </p:spPr>
        <p:txBody>
          <a:bodyPr/>
          <a:lstStyle/>
          <a:p>
            <a:r>
              <a:rPr lang="zh-CN" altLang="en-US" b="1"/>
              <a:t>直流电动机的稳态特性</a:t>
            </a:r>
            <a:endParaRPr lang="zh-CN" altLang="en-US"/>
          </a:p>
        </p:txBody>
      </p:sp>
      <p:sp>
        <p:nvSpPr>
          <p:cNvPr id="45059" name="Rectangle 22"/>
          <p:cNvSpPr>
            <a:spLocks noGrp="1" noChangeArrowheads="1"/>
          </p:cNvSpPr>
          <p:nvPr>
            <p:ph idx="1"/>
          </p:nvPr>
        </p:nvSpPr>
        <p:spPr>
          <a:xfrm>
            <a:off x="397916" y="3402013"/>
            <a:ext cx="8748712" cy="2997200"/>
          </a:xfrm>
        </p:spPr>
        <p:txBody>
          <a:bodyPr/>
          <a:lstStyle/>
          <a:p>
            <a:pPr>
              <a:buFont typeface="Wingdings" panose="05000000000000000000" pitchFamily="2" charset="2"/>
              <a:buNone/>
            </a:pPr>
            <a:r>
              <a:rPr lang="zh-CN" altLang="en-US" dirty="0"/>
              <a:t>式中 </a:t>
            </a:r>
            <a:endParaRPr lang="zh-CN" altLang="en-US" i="1" dirty="0">
              <a:latin typeface="Times New Roman" panose="02020603050405020304" pitchFamily="18" charset="0"/>
            </a:endParaRPr>
          </a:p>
          <a:p>
            <a:pPr>
              <a:buFont typeface="Wingdings" panose="05000000000000000000" pitchFamily="2" charset="2"/>
              <a:buNone/>
            </a:pPr>
            <a:r>
              <a:rPr lang="zh-CN" altLang="en-US" i="1" dirty="0">
                <a:latin typeface="Times New Roman" panose="02020603050405020304" pitchFamily="18" charset="0"/>
              </a:rPr>
              <a:t> </a:t>
            </a:r>
            <a:r>
              <a:rPr lang="en-US" altLang="zh-CN" i="1" dirty="0">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转速（</a:t>
            </a:r>
            <a:r>
              <a:rPr lang="en-US" altLang="zh-CN" dirty="0">
                <a:latin typeface="Times New Roman" panose="02020603050405020304" pitchFamily="18" charset="0"/>
              </a:rPr>
              <a:t>r/min</a:t>
            </a:r>
            <a:r>
              <a:rPr lang="zh-CN" altLang="en-US" dirty="0">
                <a:latin typeface="Times New Roman" panose="02020603050405020304" pitchFamily="18" charset="0"/>
              </a:rPr>
              <a:t>）</a:t>
            </a:r>
            <a:r>
              <a:rPr lang="en-US" altLang="zh-CN" dirty="0">
                <a:latin typeface="Times New Roman" panose="02020603050405020304" pitchFamily="18" charset="0"/>
              </a:rPr>
              <a:t>;        </a:t>
            </a:r>
            <a:r>
              <a:rPr lang="en-US" altLang="zh-CN" i="1" dirty="0">
                <a:latin typeface="Times New Roman" panose="02020603050405020304" pitchFamily="18" charset="0"/>
              </a:rPr>
              <a:t>U</a:t>
            </a:r>
            <a:r>
              <a:rPr lang="en-US" altLang="zh-CN" dirty="0">
                <a:latin typeface="Times New Roman" panose="02020603050405020304" pitchFamily="18" charset="0"/>
              </a:rPr>
              <a:t>——</a:t>
            </a:r>
            <a:r>
              <a:rPr lang="zh-CN" altLang="en-US" dirty="0">
                <a:latin typeface="Times New Roman" panose="02020603050405020304" pitchFamily="18" charset="0"/>
              </a:rPr>
              <a:t>电枢电压（</a:t>
            </a:r>
            <a:r>
              <a:rPr lang="en-US" altLang="zh-CN" dirty="0">
                <a:latin typeface="Times New Roman" panose="02020603050405020304" pitchFamily="18" charset="0"/>
              </a:rPr>
              <a:t>V</a:t>
            </a:r>
            <a:r>
              <a:rPr lang="zh-CN" altLang="en-US" dirty="0">
                <a:latin typeface="Times New Roman" panose="02020603050405020304" pitchFamily="18" charset="0"/>
              </a:rPr>
              <a:t>）；</a:t>
            </a:r>
          </a:p>
          <a:p>
            <a:pPr>
              <a:buFont typeface="Wingdings" panose="05000000000000000000" pitchFamily="2" charset="2"/>
              <a:buNone/>
            </a:pPr>
            <a:r>
              <a:rPr lang="zh-CN" altLang="en-US" i="1" dirty="0">
                <a:latin typeface="Times New Roman" panose="02020603050405020304" pitchFamily="18" charset="0"/>
              </a:rPr>
              <a:t> </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zh-CN" altLang="en-US" dirty="0">
                <a:latin typeface="Times New Roman" panose="02020603050405020304" pitchFamily="18" charset="0"/>
              </a:rPr>
              <a:t>电枢电流（</a:t>
            </a:r>
            <a:r>
              <a:rPr lang="en-US" altLang="zh-CN" dirty="0">
                <a:latin typeface="Times New Roman" panose="02020603050405020304" pitchFamily="18" charset="0"/>
              </a:rPr>
              <a:t>A</a:t>
            </a:r>
            <a:r>
              <a:rPr lang="zh-CN" altLang="en-US" dirty="0">
                <a:latin typeface="Times New Roman" panose="02020603050405020304" pitchFamily="18" charset="0"/>
              </a:rPr>
              <a:t>）；   </a:t>
            </a:r>
            <a:r>
              <a:rPr lang="en-US" altLang="zh-CN" i="1" dirty="0">
                <a:latin typeface="Times New Roman" panose="02020603050405020304" pitchFamily="18" charset="0"/>
              </a:rPr>
              <a:t>R</a:t>
            </a:r>
            <a:r>
              <a:rPr lang="en-US" altLang="zh-CN" dirty="0">
                <a:latin typeface="Times New Roman" panose="02020603050405020304" pitchFamily="18" charset="0"/>
              </a:rPr>
              <a:t>——</a:t>
            </a:r>
            <a:r>
              <a:rPr lang="zh-CN" altLang="en-US" dirty="0">
                <a:latin typeface="Times New Roman" panose="02020603050405020304" pitchFamily="18" charset="0"/>
              </a:rPr>
              <a:t>电枢回路总电阻</a:t>
            </a:r>
            <a:r>
              <a:rPr lang="en-US" altLang="zh-CN" dirty="0">
                <a:latin typeface="Times New Roman" panose="02020603050405020304" pitchFamily="18" charset="0"/>
              </a:rPr>
              <a:t>(Ω</a:t>
            </a:r>
            <a:r>
              <a:rPr lang="zh-CN" altLang="en-US" dirty="0">
                <a:latin typeface="Times New Roman" panose="02020603050405020304" pitchFamily="18" charset="0"/>
              </a:rPr>
              <a:t>）；  </a:t>
            </a:r>
          </a:p>
          <a:p>
            <a:pPr>
              <a:buFont typeface="Wingdings" panose="05000000000000000000" pitchFamily="2" charset="2"/>
              <a:buNone/>
            </a:pPr>
            <a:r>
              <a:rPr lang="en-US" altLang="zh-CN" dirty="0">
                <a:latin typeface="Times New Roman" panose="02020603050405020304" pitchFamily="18" charset="0"/>
              </a:rPr>
              <a:t>φ——</a:t>
            </a:r>
            <a:r>
              <a:rPr lang="zh-CN" altLang="en-US" dirty="0">
                <a:latin typeface="Times New Roman" panose="02020603050405020304" pitchFamily="18" charset="0"/>
              </a:rPr>
              <a:t>励磁磁通（</a:t>
            </a:r>
            <a:r>
              <a:rPr lang="en-US" altLang="zh-CN" dirty="0" err="1">
                <a:latin typeface="Times New Roman" panose="02020603050405020304" pitchFamily="18" charset="0"/>
              </a:rPr>
              <a:t>Wb</a:t>
            </a:r>
            <a:r>
              <a:rPr lang="zh-CN" altLang="en-US" dirty="0">
                <a:latin typeface="Times New Roman" panose="02020603050405020304" pitchFamily="18" charset="0"/>
              </a:rPr>
              <a:t>）； </a:t>
            </a:r>
          </a:p>
          <a:p>
            <a:pPr>
              <a:buFont typeface="Wingdings" panose="05000000000000000000" pitchFamily="2" charset="2"/>
              <a:buNone/>
            </a:pPr>
            <a:r>
              <a:rPr lang="zh-CN" altLang="en-US" dirty="0">
                <a:latin typeface="Times New Roman" panose="02020603050405020304" pitchFamily="18" charset="0"/>
              </a:rPr>
              <a:t> </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e</a:t>
            </a:r>
            <a:r>
              <a:rPr lang="en-US" altLang="zh-CN" i="1" dirty="0">
                <a:latin typeface="Times New Roman" panose="02020603050405020304" pitchFamily="18" charset="0"/>
              </a:rPr>
              <a:t> </a:t>
            </a:r>
            <a:r>
              <a:rPr lang="en-US" altLang="zh-CN" dirty="0">
                <a:latin typeface="Times New Roman" panose="02020603050405020304" pitchFamily="18" charset="0"/>
              </a:rPr>
              <a:t> ——</a:t>
            </a:r>
            <a:r>
              <a:rPr lang="zh-CN" altLang="en-US" dirty="0">
                <a:latin typeface="Times New Roman" panose="02020603050405020304" pitchFamily="18" charset="0"/>
              </a:rPr>
              <a:t>由电机结构决定的电动势常数。</a:t>
            </a:r>
          </a:p>
        </p:txBody>
      </p:sp>
      <p:sp>
        <p:nvSpPr>
          <p:cNvPr id="4506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6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62" name="Rectangle 12"/>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63" name="Rectangle 1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64" name="Rectangle 16"/>
          <p:cNvSpPr>
            <a:spLocks noChangeArrowheads="1"/>
          </p:cNvSpPr>
          <p:nvPr/>
        </p:nvSpPr>
        <p:spPr bwMode="auto">
          <a:xfrm>
            <a:off x="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65" name="Rectangle 18"/>
          <p:cNvSpPr>
            <a:spLocks noChangeArrowheads="1"/>
          </p:cNvSpPr>
          <p:nvPr/>
        </p:nvSpPr>
        <p:spPr bwMode="auto">
          <a:xfrm>
            <a:off x="331788" y="3402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66" name="Rectangle 2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67" name="Rectangle 24"/>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5068" name="Object 23"/>
          <p:cNvGraphicFramePr>
            <a:graphicFrameLocks noChangeAspect="1"/>
          </p:cNvGraphicFramePr>
          <p:nvPr/>
        </p:nvGraphicFramePr>
        <p:xfrm>
          <a:off x="1835696" y="1412776"/>
          <a:ext cx="3968750" cy="2093912"/>
        </p:xfrm>
        <a:graphic>
          <a:graphicData uri="http://schemas.openxmlformats.org/presentationml/2006/ole">
            <mc:AlternateContent xmlns:mc="http://schemas.openxmlformats.org/markup-compatibility/2006">
              <mc:Choice xmlns:v="urn:schemas-microsoft-com:vml" Requires="v">
                <p:oleObj spid="_x0000_s8296" name="Equation" r:id="rId3" imgW="862965" imgH="457200" progId="Equation.DSMT4">
                  <p:embed/>
                </p:oleObj>
              </mc:Choice>
              <mc:Fallback>
                <p:oleObj name="Equation" r:id="rId3" imgW="862965"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1412776"/>
                        <a:ext cx="3968750"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1445613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b="1"/>
              <a:t>调节直流电动机转速的方法</a:t>
            </a:r>
            <a:r>
              <a:rPr lang="zh-CN" altLang="en-US"/>
              <a:t> </a:t>
            </a:r>
          </a:p>
        </p:txBody>
      </p:sp>
      <p:sp>
        <p:nvSpPr>
          <p:cNvPr id="46083" name="Rectangle 3"/>
          <p:cNvSpPr>
            <a:spLocks noGrp="1" noChangeArrowheads="1"/>
          </p:cNvSpPr>
          <p:nvPr>
            <p:ph idx="1"/>
          </p:nvPr>
        </p:nvSpPr>
        <p:spPr>
          <a:xfrm>
            <a:off x="755576" y="1628800"/>
            <a:ext cx="8110537" cy="4191000"/>
          </a:xfrm>
        </p:spPr>
        <p:txBody>
          <a:bodyPr/>
          <a:lstStyle/>
          <a:p>
            <a:pPr>
              <a:buFont typeface="Wingdings" panose="05000000000000000000" pitchFamily="2" charset="2"/>
              <a:buNone/>
            </a:pPr>
            <a:r>
              <a:rPr lang="en-US" altLang="zh-CN" dirty="0">
                <a:latin typeface="Times New Roman" panose="02020603050405020304" pitchFamily="18" charset="0"/>
              </a:rPr>
              <a:t>  </a:t>
            </a: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）调节电枢供电电压；</a:t>
            </a:r>
          </a:p>
          <a:p>
            <a:pPr>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rPr>
              <a:t>2</a:t>
            </a:r>
            <a:r>
              <a:rPr lang="zh-CN" altLang="en-US" dirty="0">
                <a:latin typeface="Times New Roman" panose="02020603050405020304" pitchFamily="18" charset="0"/>
              </a:rPr>
              <a:t>）减弱励磁磁通；</a:t>
            </a:r>
          </a:p>
          <a:p>
            <a:pPr>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rPr>
              <a:t>3</a:t>
            </a:r>
            <a:r>
              <a:rPr lang="zh-CN" altLang="en-US" dirty="0">
                <a:latin typeface="Times New Roman" panose="02020603050405020304" pitchFamily="18" charset="0"/>
              </a:rPr>
              <a:t>）改变电枢回路电阻。</a:t>
            </a:r>
          </a:p>
          <a:p>
            <a:pPr marL="0" indent="0" algn="just">
              <a:buFont typeface="Wingdings" panose="05000000000000000000" pitchFamily="2" charset="2"/>
              <a:buNone/>
            </a:pPr>
            <a:r>
              <a:rPr lang="zh-CN" altLang="en-US" dirty="0"/>
              <a:t>    自动控制的直流调速系统往往以变压调速为主。</a:t>
            </a:r>
          </a:p>
        </p:txBody>
      </p:sp>
    </p:spTree>
    <p:extLst>
      <p:ext uri="{BB962C8B-B14F-4D97-AF65-F5344CB8AC3E}">
        <p14:creationId xmlns:p14="http://schemas.microsoft.com/office/powerpoint/2010/main" val="3091426536"/>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5435600" y="2997200"/>
            <a:ext cx="223361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spcBef>
                <a:spcPct val="20000"/>
              </a:spcBef>
              <a:buClr>
                <a:schemeClr val="folHlink"/>
              </a:buClr>
              <a:buSzPct val="75000"/>
              <a:buFont typeface="Wingdings" panose="05000000000000000000" pitchFamily="2" charset="2"/>
              <a:buNone/>
            </a:pPr>
            <a:r>
              <a:rPr lang="zh-CN" altLang="en-US" sz="5400" b="1">
                <a:solidFill>
                  <a:schemeClr val="tx1"/>
                </a:solidFill>
              </a:rPr>
              <a:t>第</a:t>
            </a:r>
            <a:r>
              <a:rPr lang="en-US" altLang="zh-CN" sz="5400" b="1">
                <a:solidFill>
                  <a:schemeClr val="tx1"/>
                </a:solidFill>
              </a:rPr>
              <a:t>2</a:t>
            </a:r>
            <a:r>
              <a:rPr lang="zh-CN" altLang="en-US" sz="5400" b="1">
                <a:solidFill>
                  <a:schemeClr val="tx1"/>
                </a:solidFill>
              </a:rPr>
              <a:t>章</a:t>
            </a:r>
            <a:r>
              <a:rPr lang="zh-CN" altLang="en-US" sz="3200">
                <a:solidFill>
                  <a:schemeClr val="tx1"/>
                </a:solidFill>
                <a:latin typeface="Verdana" panose="020B0604030504040204" pitchFamily="34" charset="0"/>
              </a:rPr>
              <a:t> </a:t>
            </a:r>
            <a:endParaRPr lang="fr-FR" altLang="zh-CN" sz="3200">
              <a:solidFill>
                <a:schemeClr val="tx1"/>
              </a:solidFill>
              <a:latin typeface="Verdana" panose="020B0604030504040204" pitchFamily="34" charset="0"/>
            </a:endParaRPr>
          </a:p>
        </p:txBody>
      </p:sp>
      <p:sp>
        <p:nvSpPr>
          <p:cNvPr id="47107" name="Rectangle 3"/>
          <p:cNvSpPr>
            <a:spLocks noChangeArrowheads="1"/>
          </p:cNvSpPr>
          <p:nvPr/>
        </p:nvSpPr>
        <p:spPr bwMode="auto">
          <a:xfrm>
            <a:off x="468313" y="4437063"/>
            <a:ext cx="835342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75000"/>
              <a:buFont typeface="Wingdings" panose="05000000000000000000" pitchFamily="2" charset="2"/>
              <a:buNone/>
            </a:pPr>
            <a:r>
              <a:rPr lang="zh-CN" altLang="en-US" sz="4800" b="1">
                <a:solidFill>
                  <a:schemeClr val="tx1"/>
                </a:solidFill>
                <a:latin typeface="Verdana" panose="020B0604030504040204" pitchFamily="34" charset="0"/>
              </a:rPr>
              <a:t>转速开环控制的直流调速系统</a:t>
            </a:r>
            <a:r>
              <a:rPr lang="zh-CN" altLang="en-US" sz="3200">
                <a:solidFill>
                  <a:schemeClr val="tx1"/>
                </a:solidFill>
                <a:latin typeface="Verdana" panose="020B0604030504040204" pitchFamily="34" charset="0"/>
              </a:rPr>
              <a:t> </a:t>
            </a:r>
            <a:endParaRPr lang="zh-CN" altLang="fr-FR" sz="3200">
              <a:solidFill>
                <a:schemeClr val="tx1"/>
              </a:solidFill>
              <a:latin typeface="Verdana" panose="020B0604030504040204" pitchFamily="34" charset="0"/>
            </a:endParaRPr>
          </a:p>
        </p:txBody>
      </p:sp>
      <p:sp>
        <p:nvSpPr>
          <p:cNvPr id="47108" name="Rectangle 4"/>
          <p:cNvSpPr>
            <a:spLocks noGrp="1" noChangeArrowheads="1"/>
          </p:cNvSpPr>
          <p:nvPr>
            <p:ph type="ctrTitle"/>
          </p:nvPr>
        </p:nvSpPr>
        <p:spPr>
          <a:xfrm>
            <a:off x="395288" y="1196975"/>
            <a:ext cx="8064500" cy="762000"/>
          </a:xfrm>
          <a:noFill/>
        </p:spPr>
        <p:txBody>
          <a:bodyPr/>
          <a:lstStyle/>
          <a:p>
            <a:r>
              <a:rPr lang="zh-CN" altLang="fr-FR" b="1"/>
              <a:t>运动控制系统</a:t>
            </a:r>
            <a:endParaRPr lang="zh-CN" altLang="en-US" b="1"/>
          </a:p>
        </p:txBody>
      </p:sp>
    </p:spTree>
    <p:extLst>
      <p:ext uri="{BB962C8B-B14F-4D97-AF65-F5344CB8AC3E}">
        <p14:creationId xmlns:p14="http://schemas.microsoft.com/office/powerpoint/2010/main" val="349881905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en-US"/>
              <a:t>内  容  提  要</a:t>
            </a:r>
          </a:p>
        </p:txBody>
      </p:sp>
      <p:sp>
        <p:nvSpPr>
          <p:cNvPr id="3" name="文本框 2">
            <a:extLst>
              <a:ext uri="{FF2B5EF4-FFF2-40B4-BE49-F238E27FC236}">
                <a16:creationId xmlns:a16="http://schemas.microsoft.com/office/drawing/2014/main" id="{E68F271E-847F-4CE0-A371-ED4EB491C576}"/>
              </a:ext>
            </a:extLst>
          </p:cNvPr>
          <p:cNvSpPr txBox="1"/>
          <p:nvPr/>
        </p:nvSpPr>
        <p:spPr>
          <a:xfrm>
            <a:off x="480140" y="1681632"/>
            <a:ext cx="8268324" cy="3907608"/>
          </a:xfrm>
          <a:prstGeom prst="rect">
            <a:avLst/>
          </a:prstGeom>
          <a:noFill/>
        </p:spPr>
        <p:txBody>
          <a:bodyPr wrap="square" rtlCol="0">
            <a:spAutoFit/>
          </a:bodyPr>
          <a:lstStyle/>
          <a:p>
            <a:pPr>
              <a:lnSpc>
                <a:spcPct val="150000"/>
              </a:lnSpc>
            </a:pPr>
            <a:r>
              <a:rPr lang="zh-CN" altLang="en-US" sz="2400" dirty="0"/>
              <a:t>转速开环的直流调速系统：由可控电压的直流电源给直流电动机供电，改变直流电枢电压来调节电动机的转速。可控直流电源主要有两大类：</a:t>
            </a:r>
            <a:endParaRPr lang="en-US" altLang="zh-CN" sz="2400" dirty="0"/>
          </a:p>
          <a:p>
            <a:pPr marL="342900" indent="-342900">
              <a:lnSpc>
                <a:spcPct val="150000"/>
              </a:lnSpc>
              <a:buFont typeface="Wingdings" panose="05000000000000000000" pitchFamily="2" charset="2"/>
              <a:buChar char="Ø"/>
            </a:pPr>
            <a:r>
              <a:rPr lang="zh-CN" altLang="en-US" sz="2400" b="1" dirty="0">
                <a:solidFill>
                  <a:schemeClr val="tx2"/>
                </a:solidFill>
              </a:rPr>
              <a:t>晶闸管相控整流器</a:t>
            </a:r>
            <a:r>
              <a:rPr lang="zh-CN" altLang="en-US" sz="2400" dirty="0"/>
              <a:t>：交流电源直接转换成可控的直流电源；</a:t>
            </a:r>
            <a:endParaRPr lang="en-US" altLang="zh-CN" sz="2400" dirty="0"/>
          </a:p>
          <a:p>
            <a:pPr marL="342900" indent="-342900">
              <a:lnSpc>
                <a:spcPct val="150000"/>
              </a:lnSpc>
              <a:buFont typeface="Wingdings" panose="05000000000000000000" pitchFamily="2" charset="2"/>
              <a:buChar char="Ø"/>
            </a:pPr>
            <a:r>
              <a:rPr lang="zh-CN" altLang="en-US" sz="2400" b="1" dirty="0">
                <a:solidFill>
                  <a:schemeClr val="tx2"/>
                </a:solidFill>
              </a:rPr>
              <a:t>直流脉宽调制（</a:t>
            </a:r>
            <a:r>
              <a:rPr lang="en-US" altLang="zh-CN" sz="2400" b="1" dirty="0">
                <a:solidFill>
                  <a:schemeClr val="tx2"/>
                </a:solidFill>
              </a:rPr>
              <a:t>PWM</a:t>
            </a:r>
            <a:r>
              <a:rPr lang="zh-CN" altLang="en-US" sz="2400" b="1" dirty="0">
                <a:solidFill>
                  <a:schemeClr val="tx2"/>
                </a:solidFill>
              </a:rPr>
              <a:t>）变换器</a:t>
            </a:r>
            <a:r>
              <a:rPr lang="zh-CN" altLang="en-US" sz="2400" dirty="0"/>
              <a:t>：先用不可控整流器将交流电变换成直流电，然后通过改变直流脉冲电压的宽度来调节输出的直流电压。</a:t>
            </a:r>
          </a:p>
        </p:txBody>
      </p:sp>
    </p:spTree>
    <p:extLst>
      <p:ext uri="{BB962C8B-B14F-4D97-AF65-F5344CB8AC3E}">
        <p14:creationId xmlns:p14="http://schemas.microsoft.com/office/powerpoint/2010/main" val="2623557676"/>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en-US"/>
              <a:t>内  容  提  要</a:t>
            </a:r>
          </a:p>
        </p:txBody>
      </p:sp>
      <p:sp>
        <p:nvSpPr>
          <p:cNvPr id="48131" name="Rectangle 3"/>
          <p:cNvSpPr>
            <a:spLocks noGrp="1" noChangeArrowheads="1"/>
          </p:cNvSpPr>
          <p:nvPr>
            <p:ph idx="1"/>
          </p:nvPr>
        </p:nvSpPr>
        <p:spPr>
          <a:xfrm>
            <a:off x="609600" y="1301751"/>
            <a:ext cx="7848600" cy="2847330"/>
          </a:xfrm>
        </p:spPr>
        <p:txBody>
          <a:bodyPr/>
          <a:lstStyle/>
          <a:p>
            <a:pPr marL="342900" lvl="1" indent="-342900">
              <a:buSzPct val="75000"/>
            </a:pPr>
            <a:r>
              <a:rPr lang="zh-CN" altLang="en-US" sz="3200" dirty="0"/>
              <a:t>晶闸管整流器</a:t>
            </a:r>
            <a:r>
              <a:rPr lang="en-US" altLang="en-US" sz="3200" dirty="0"/>
              <a:t>-</a:t>
            </a:r>
            <a:r>
              <a:rPr lang="zh-CN" altLang="en-US" sz="3200" dirty="0"/>
              <a:t>直流电动机系统的工作原理及调速特性</a:t>
            </a:r>
          </a:p>
          <a:p>
            <a:pPr marL="342900" lvl="1" indent="-342900">
              <a:buSzPct val="75000"/>
            </a:pPr>
            <a:r>
              <a:rPr lang="en-US" altLang="en-US" sz="3200" dirty="0"/>
              <a:t>PWM</a:t>
            </a:r>
            <a:r>
              <a:rPr lang="zh-CN" altLang="en-US" sz="3200" dirty="0"/>
              <a:t>变换器</a:t>
            </a:r>
            <a:r>
              <a:rPr lang="en-US" altLang="en-US" sz="3200" dirty="0"/>
              <a:t>-</a:t>
            </a:r>
            <a:r>
              <a:rPr lang="zh-CN" altLang="en-US" sz="3200" dirty="0"/>
              <a:t>直流电动机系统的工作原理及调速特性</a:t>
            </a:r>
          </a:p>
          <a:p>
            <a:r>
              <a:rPr lang="zh-CN" altLang="en-US" dirty="0"/>
              <a:t>稳态调速性能指标和开环系统存在的问题</a:t>
            </a:r>
          </a:p>
          <a:p>
            <a:pPr algn="just">
              <a:buFont typeface="Wingdings" panose="05000000000000000000" pitchFamily="2" charset="2"/>
              <a:buChar char="2"/>
            </a:pPr>
            <a:endParaRPr lang="en-US" altLang="zh-CN" dirty="0">
              <a:latin typeface="Times New Roman" panose="02020603050405020304" pitchFamily="18" charset="0"/>
            </a:endParaRPr>
          </a:p>
        </p:txBody>
      </p:sp>
    </p:spTree>
    <p:extLst>
      <p:ext uri="{BB962C8B-B14F-4D97-AF65-F5344CB8AC3E}">
        <p14:creationId xmlns:p14="http://schemas.microsoft.com/office/powerpoint/2010/main" val="131181336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66800" y="754063"/>
            <a:ext cx="6248400" cy="769937"/>
          </a:xfrm>
        </p:spPr>
        <p:txBody>
          <a:bodyPr/>
          <a:lstStyle/>
          <a:p>
            <a:r>
              <a:rPr lang="zh-CN" altLang="en-US" b="1" dirty="0">
                <a:latin typeface="黑体" panose="02010609060101010101" pitchFamily="49" charset="-122"/>
                <a:ea typeface="黑体" panose="02010609060101010101" pitchFamily="49" charset="-122"/>
              </a:rPr>
              <a:t>第一章 绪论</a:t>
            </a:r>
          </a:p>
        </p:txBody>
      </p:sp>
      <p:sp>
        <p:nvSpPr>
          <p:cNvPr id="16387" name="Rectangle 3"/>
          <p:cNvSpPr>
            <a:spLocks noGrp="1" noChangeArrowheads="1"/>
          </p:cNvSpPr>
          <p:nvPr>
            <p:ph idx="1"/>
          </p:nvPr>
        </p:nvSpPr>
        <p:spPr>
          <a:xfrm>
            <a:off x="755650" y="1628775"/>
            <a:ext cx="7488238" cy="1547813"/>
          </a:xfrm>
        </p:spPr>
        <p:txBody>
          <a:bodyPr/>
          <a:lstStyle/>
          <a:p>
            <a:pPr>
              <a:buFont typeface="Wingdings" panose="05000000000000000000" pitchFamily="2" charset="2"/>
              <a:buNone/>
            </a:pPr>
            <a:r>
              <a:rPr lang="en-US" altLang="zh-CN" sz="3600" dirty="0">
                <a:solidFill>
                  <a:schemeClr val="tx2"/>
                </a:solidFill>
                <a:ea typeface="黑体" panose="02010609060101010101" pitchFamily="49" charset="-122"/>
              </a:rPr>
              <a:t>1.1 </a:t>
            </a:r>
            <a:r>
              <a:rPr lang="zh-CN" altLang="en-US" sz="3600" dirty="0">
                <a:solidFill>
                  <a:schemeClr val="tx2"/>
                </a:solidFill>
                <a:ea typeface="黑体" panose="02010609060101010101" pitchFamily="49" charset="-122"/>
              </a:rPr>
              <a:t>什么是 “运动控制系统”</a:t>
            </a:r>
          </a:p>
          <a:p>
            <a:pPr>
              <a:buFont typeface="Wingdings" panose="05000000000000000000" pitchFamily="2" charset="2"/>
              <a:buNone/>
            </a:pPr>
            <a:r>
              <a:rPr lang="en-US" altLang="zh-CN" sz="3600" dirty="0">
                <a:solidFill>
                  <a:schemeClr val="tx2"/>
                </a:solidFill>
                <a:ea typeface="黑体" panose="02010609060101010101" pitchFamily="49" charset="-122"/>
              </a:rPr>
              <a:t>1.2 </a:t>
            </a:r>
            <a:r>
              <a:rPr lang="zh-CN" altLang="en-US" sz="3600" dirty="0">
                <a:solidFill>
                  <a:schemeClr val="tx2"/>
                </a:solidFill>
                <a:ea typeface="黑体" panose="02010609060101010101" pitchFamily="49" charset="-122"/>
              </a:rPr>
              <a:t>运动控制系统应用及其发展</a:t>
            </a:r>
          </a:p>
          <a:p>
            <a:pPr>
              <a:buFont typeface="Wingdings" panose="05000000000000000000" pitchFamily="2" charset="2"/>
              <a:buNone/>
            </a:pPr>
            <a:r>
              <a:rPr lang="en-US" altLang="zh-CN" sz="3600" dirty="0">
                <a:solidFill>
                  <a:schemeClr val="tx2"/>
                </a:solidFill>
                <a:ea typeface="黑体" panose="02010609060101010101" pitchFamily="49" charset="-122"/>
              </a:rPr>
              <a:t>1.3 </a:t>
            </a:r>
            <a:r>
              <a:rPr lang="zh-CN" altLang="en-US" sz="3600" dirty="0">
                <a:solidFill>
                  <a:schemeClr val="tx2"/>
                </a:solidFill>
                <a:ea typeface="黑体" panose="02010609060101010101" pitchFamily="49" charset="-122"/>
              </a:rPr>
              <a:t>运动控制系统转矩控制规律 </a:t>
            </a:r>
            <a:endParaRPr lang="en-US" altLang="zh-CN" sz="3600" dirty="0">
              <a:solidFill>
                <a:schemeClr val="tx2"/>
              </a:solidFill>
              <a:ea typeface="黑体" panose="02010609060101010101" pitchFamily="49" charset="-122"/>
            </a:endParaRPr>
          </a:p>
          <a:p>
            <a:pPr>
              <a:buFont typeface="Wingdings" panose="05000000000000000000" pitchFamily="2" charset="2"/>
              <a:buNone/>
            </a:pPr>
            <a:r>
              <a:rPr lang="en-US" altLang="zh-CN" sz="3600" dirty="0">
                <a:solidFill>
                  <a:schemeClr val="tx2"/>
                </a:solidFill>
                <a:ea typeface="黑体" panose="02010609060101010101" pitchFamily="49" charset="-122"/>
              </a:rPr>
              <a:t>1.4 </a:t>
            </a:r>
            <a:r>
              <a:rPr lang="zh-CN" altLang="en-US" sz="3600" dirty="0">
                <a:solidFill>
                  <a:schemeClr val="tx2"/>
                </a:solidFill>
                <a:ea typeface="黑体" panose="02010609060101010101" pitchFamily="49" charset="-122"/>
              </a:rPr>
              <a:t>生产机械的负载转矩特性</a:t>
            </a:r>
          </a:p>
        </p:txBody>
      </p:sp>
    </p:spTree>
    <p:extLst>
      <p:ext uri="{BB962C8B-B14F-4D97-AF65-F5344CB8AC3E}">
        <p14:creationId xmlns:p14="http://schemas.microsoft.com/office/powerpoint/2010/main" val="1807285487"/>
      </p:ext>
    </p:extLst>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9552" y="548680"/>
            <a:ext cx="8208912" cy="1262062"/>
          </a:xfrm>
        </p:spPr>
        <p:txBody>
          <a:bodyPr/>
          <a:lstStyle/>
          <a:p>
            <a:pPr marL="342900" indent="-342900"/>
            <a:r>
              <a:rPr lang="en-US" altLang="zh-CN" dirty="0">
                <a:latin typeface="Times New Roman" panose="02020603050405020304" pitchFamily="18" charset="0"/>
              </a:rPr>
              <a:t>2.1</a:t>
            </a:r>
            <a:r>
              <a:rPr lang="zh-CN" altLang="en-US" sz="3200" dirty="0"/>
              <a:t>晶闸管整流器</a:t>
            </a:r>
            <a:r>
              <a:rPr lang="en-US" altLang="en-US" sz="3200" dirty="0"/>
              <a:t>-</a:t>
            </a:r>
            <a:r>
              <a:rPr lang="zh-CN" altLang="en-US" sz="3200" dirty="0"/>
              <a:t>直流电动机系统的工作原理及调速特性</a:t>
            </a:r>
          </a:p>
        </p:txBody>
      </p:sp>
      <p:sp>
        <p:nvSpPr>
          <p:cNvPr id="124931" name="Rectangle 3"/>
          <p:cNvSpPr>
            <a:spLocks noGrp="1" noChangeArrowheads="1"/>
          </p:cNvSpPr>
          <p:nvPr>
            <p:ph idx="1"/>
          </p:nvPr>
        </p:nvSpPr>
        <p:spPr>
          <a:xfrm>
            <a:off x="611560" y="1844824"/>
            <a:ext cx="7848600" cy="4829175"/>
          </a:xfrm>
        </p:spPr>
        <p:txBody>
          <a:bodyPr/>
          <a:lstStyle/>
          <a:p>
            <a:pPr lvl="2">
              <a:buFontTx/>
              <a:buNone/>
              <a:defRPr/>
            </a:pPr>
            <a:endParaRPr lang="zh-CN" altLang="en-US" sz="1800" dirty="0"/>
          </a:p>
          <a:p>
            <a:pPr marL="342900" lvl="2" indent="-342900">
              <a:buClr>
                <a:schemeClr val="folHlink"/>
              </a:buClr>
              <a:buSzPct val="75000"/>
              <a:defRPr/>
            </a:pPr>
            <a:r>
              <a:rPr lang="zh-CN" altLang="en-US" sz="2800" dirty="0"/>
              <a:t>触发脉冲相位控制</a:t>
            </a:r>
            <a:endParaRPr lang="zh-CN" altLang="en-US" sz="2800" b="1" dirty="0"/>
          </a:p>
          <a:p>
            <a:pPr marL="342900" lvl="2" indent="-342900">
              <a:buClr>
                <a:schemeClr val="folHlink"/>
              </a:buClr>
              <a:buSzPct val="75000"/>
              <a:defRPr/>
            </a:pPr>
            <a:r>
              <a:rPr lang="zh-CN" altLang="en-US" sz="2800" dirty="0"/>
              <a:t>电流脉动及波形断续问题</a:t>
            </a:r>
          </a:p>
          <a:p>
            <a:pPr marL="342900" lvl="2" indent="-342900">
              <a:buClr>
                <a:schemeClr val="folHlink"/>
              </a:buClr>
              <a:buSzPct val="75000"/>
              <a:defRPr/>
            </a:pPr>
            <a:r>
              <a:rPr lang="zh-CN" altLang="en-US" sz="2800" dirty="0"/>
              <a:t>晶闸管整流器</a:t>
            </a:r>
            <a:r>
              <a:rPr lang="en-US" altLang="en-US" sz="2800" dirty="0"/>
              <a:t>-</a:t>
            </a:r>
            <a:r>
              <a:rPr lang="zh-CN" altLang="en-US" sz="2800" dirty="0"/>
              <a:t>直流电动机系统的机械特性</a:t>
            </a:r>
          </a:p>
          <a:p>
            <a:pPr marL="342900" lvl="2" indent="-342900">
              <a:buClr>
                <a:schemeClr val="folHlink"/>
              </a:buClr>
              <a:buSzPct val="75000"/>
              <a:defRPr/>
            </a:pPr>
            <a:r>
              <a:rPr lang="zh-CN" altLang="en-US" sz="2800" dirty="0"/>
              <a:t>晶闸管触发和整流装置的传递函数</a:t>
            </a:r>
          </a:p>
          <a:p>
            <a:pPr marL="342900" lvl="2" indent="-342900">
              <a:buClr>
                <a:schemeClr val="folHlink"/>
              </a:buClr>
              <a:buSzPct val="75000"/>
              <a:defRPr/>
            </a:pPr>
            <a:r>
              <a:rPr lang="zh-CN" altLang="en-US" sz="2800" dirty="0"/>
              <a:t>晶闸管整流器</a:t>
            </a:r>
            <a:r>
              <a:rPr lang="en-US" altLang="en-US" sz="2800" dirty="0"/>
              <a:t>--</a:t>
            </a:r>
            <a:r>
              <a:rPr lang="zh-CN" altLang="en-US" sz="2800" dirty="0"/>
              <a:t>直流电动机系统的可逆运行</a:t>
            </a:r>
            <a:endParaRPr lang="zh-CN" altLang="en-US" sz="4400" dirty="0">
              <a:latin typeface="Times New Roman" panose="02020603050405020304" pitchFamily="18" charset="0"/>
            </a:endParaRPr>
          </a:p>
        </p:txBody>
      </p:sp>
    </p:spTree>
    <p:extLst>
      <p:ext uri="{BB962C8B-B14F-4D97-AF65-F5344CB8AC3E}">
        <p14:creationId xmlns:p14="http://schemas.microsoft.com/office/powerpoint/2010/main" val="362299762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11188" y="1003300"/>
            <a:ext cx="8532812" cy="1938338"/>
          </a:xfrm>
        </p:spPr>
        <p:txBody>
          <a:bodyPr/>
          <a:lstStyle/>
          <a:p>
            <a:pPr marL="342900" indent="-342900"/>
            <a:r>
              <a:rPr lang="en-US" altLang="zh-CN">
                <a:latin typeface="Times New Roman" panose="02020603050405020304" pitchFamily="18" charset="0"/>
              </a:rPr>
              <a:t>2.1.1</a:t>
            </a:r>
            <a:r>
              <a:rPr lang="zh-CN" altLang="en-US" sz="3200"/>
              <a:t>触发脉冲相位控制</a:t>
            </a:r>
            <a:br>
              <a:rPr lang="zh-CN" altLang="en-US" sz="3200" b="1"/>
            </a:br>
            <a:br>
              <a:rPr lang="zh-CN" altLang="en-US" sz="3200"/>
            </a:br>
            <a:endParaRPr lang="zh-CN" altLang="en-US">
              <a:latin typeface="Times New Roman" panose="02020603050405020304" pitchFamily="18" charset="0"/>
            </a:endParaRPr>
          </a:p>
        </p:txBody>
      </p:sp>
      <p:sp>
        <p:nvSpPr>
          <p:cNvPr id="50179" name="Rectangle 5"/>
          <p:cNvSpPr>
            <a:spLocks noChangeArrowheads="1"/>
          </p:cNvSpPr>
          <p:nvPr/>
        </p:nvSpPr>
        <p:spPr bwMode="auto">
          <a:xfrm>
            <a:off x="0" y="2181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80" name="Text Box 6"/>
          <p:cNvSpPr txBox="1">
            <a:spLocks noChangeArrowheads="1"/>
          </p:cNvSpPr>
          <p:nvPr/>
        </p:nvSpPr>
        <p:spPr bwMode="auto">
          <a:xfrm>
            <a:off x="1043608" y="5157192"/>
            <a:ext cx="741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chemeClr val="tx1"/>
                </a:solidFill>
              </a:rPr>
              <a:t>图</a:t>
            </a:r>
            <a:r>
              <a:rPr lang="en-US" altLang="zh-CN" sz="3200" dirty="0">
                <a:solidFill>
                  <a:schemeClr val="tx1"/>
                </a:solidFill>
              </a:rPr>
              <a:t>2</a:t>
            </a:r>
            <a:r>
              <a:rPr lang="zh-CN" altLang="en-US" sz="3200" dirty="0">
                <a:solidFill>
                  <a:schemeClr val="tx1"/>
                </a:solidFill>
              </a:rPr>
              <a:t>－</a:t>
            </a:r>
            <a:r>
              <a:rPr lang="en-US" altLang="zh-CN" sz="3200" dirty="0">
                <a:solidFill>
                  <a:schemeClr val="tx1"/>
                </a:solidFill>
              </a:rPr>
              <a:t>1  </a:t>
            </a:r>
            <a:r>
              <a:rPr lang="zh-CN" altLang="en-US" sz="3200" dirty="0">
                <a:solidFill>
                  <a:schemeClr val="tx1"/>
                </a:solidFill>
              </a:rPr>
              <a:t>晶闸管整流器</a:t>
            </a:r>
            <a:r>
              <a:rPr lang="en-US" altLang="zh-CN" sz="3200" dirty="0">
                <a:solidFill>
                  <a:schemeClr val="tx1"/>
                </a:solidFill>
              </a:rPr>
              <a:t>-</a:t>
            </a:r>
            <a:r>
              <a:rPr lang="zh-CN" altLang="en-US" sz="3200" dirty="0">
                <a:solidFill>
                  <a:schemeClr val="tx1"/>
                </a:solidFill>
              </a:rPr>
              <a:t>电动机调速系统（</a:t>
            </a:r>
            <a:r>
              <a:rPr lang="en-US" altLang="zh-CN" sz="3200" dirty="0">
                <a:solidFill>
                  <a:schemeClr val="tx1"/>
                </a:solidFill>
              </a:rPr>
              <a:t>V-M</a:t>
            </a:r>
            <a:r>
              <a:rPr lang="zh-CN" altLang="en-US" sz="3200" dirty="0">
                <a:solidFill>
                  <a:schemeClr val="tx1"/>
                </a:solidFill>
              </a:rPr>
              <a:t>系统）原理图</a:t>
            </a:r>
          </a:p>
        </p:txBody>
      </p:sp>
      <p:pic>
        <p:nvPicPr>
          <p:cNvPr id="50181" name="Picture 8" descr="02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2718" y="1700808"/>
            <a:ext cx="6278563"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876510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0201">
            <a:extLst>
              <a:ext uri="{FF2B5EF4-FFF2-40B4-BE49-F238E27FC236}">
                <a16:creationId xmlns:a16="http://schemas.microsoft.com/office/drawing/2014/main" id="{58453823-DB6E-4B82-AF26-574D42EC35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673857"/>
            <a:ext cx="4212064" cy="226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Rectangle 2"/>
          <p:cNvSpPr>
            <a:spLocks noGrp="1" noChangeArrowheads="1"/>
          </p:cNvSpPr>
          <p:nvPr>
            <p:ph type="title"/>
          </p:nvPr>
        </p:nvSpPr>
        <p:spPr/>
        <p:txBody>
          <a:bodyPr/>
          <a:lstStyle/>
          <a:p>
            <a:r>
              <a:rPr lang="en-US" altLang="zh-CN">
                <a:latin typeface="Times New Roman" panose="02020603050405020304" pitchFamily="18" charset="0"/>
              </a:rPr>
              <a:t>1</a:t>
            </a:r>
            <a:r>
              <a:rPr lang="zh-CN" altLang="en-US">
                <a:latin typeface="Times New Roman" panose="02020603050405020304" pitchFamily="18" charset="0"/>
              </a:rPr>
              <a:t>．触发脉冲相位控制</a:t>
            </a:r>
          </a:p>
        </p:txBody>
      </p:sp>
      <p:sp>
        <p:nvSpPr>
          <p:cNvPr id="52227" name="Rectangle 3"/>
          <p:cNvSpPr>
            <a:spLocks noGrp="1" noChangeArrowheads="1"/>
          </p:cNvSpPr>
          <p:nvPr>
            <p:ph idx="1"/>
          </p:nvPr>
        </p:nvSpPr>
        <p:spPr>
          <a:xfrm>
            <a:off x="395536" y="1846801"/>
            <a:ext cx="4679999" cy="4191000"/>
          </a:xfrm>
        </p:spPr>
        <p:txBody>
          <a:bodyPr/>
          <a:lstStyle/>
          <a:p>
            <a:r>
              <a:rPr lang="zh-CN" altLang="en-US" dirty="0">
                <a:latin typeface="Times New Roman" panose="02020603050405020304" pitchFamily="18" charset="0"/>
              </a:rPr>
              <a:t>调节控制电压</a:t>
            </a:r>
            <a:r>
              <a:rPr lang="en-US" altLang="zh-CN" i="1" dirty="0" err="1">
                <a:latin typeface="Times New Roman" panose="02020603050405020304" pitchFamily="18" charset="0"/>
              </a:rPr>
              <a:t>U</a:t>
            </a:r>
            <a:r>
              <a:rPr lang="en-US" altLang="zh-CN" i="1" baseline="-25000" dirty="0" err="1">
                <a:latin typeface="Times New Roman" panose="02020603050405020304" pitchFamily="18" charset="0"/>
              </a:rPr>
              <a:t>c</a:t>
            </a:r>
            <a:r>
              <a:rPr lang="zh-CN" altLang="en-US" dirty="0">
                <a:latin typeface="Times New Roman" panose="02020603050405020304" pitchFamily="18" charset="0"/>
              </a:rPr>
              <a:t>，</a:t>
            </a:r>
          </a:p>
          <a:p>
            <a:pPr>
              <a:buFont typeface="Wingdings" panose="05000000000000000000" pitchFamily="2" charset="2"/>
              <a:buNone/>
            </a:pPr>
            <a:r>
              <a:rPr lang="zh-CN" altLang="en-US" dirty="0">
                <a:latin typeface="Times New Roman" panose="02020603050405020304" pitchFamily="18" charset="0"/>
              </a:rPr>
              <a:t>                               </a:t>
            </a:r>
          </a:p>
          <a:p>
            <a:r>
              <a:rPr lang="zh-CN" altLang="en-US" dirty="0">
                <a:latin typeface="Times New Roman" panose="02020603050405020304" pitchFamily="18" charset="0"/>
              </a:rPr>
              <a:t>移动触发装置</a:t>
            </a:r>
            <a:r>
              <a:rPr lang="en-US" altLang="zh-CN" dirty="0">
                <a:latin typeface="Times New Roman" panose="02020603050405020304" pitchFamily="18" charset="0"/>
              </a:rPr>
              <a:t>GT</a:t>
            </a:r>
            <a:r>
              <a:rPr lang="zh-CN" altLang="en-US" dirty="0">
                <a:latin typeface="Times New Roman" panose="02020603050405020304" pitchFamily="18" charset="0"/>
              </a:rPr>
              <a:t>输出脉冲的相位，</a:t>
            </a:r>
          </a:p>
          <a:p>
            <a:endParaRPr lang="zh-CN" altLang="en-US" dirty="0">
              <a:latin typeface="Times New Roman" panose="02020603050405020304" pitchFamily="18" charset="0"/>
            </a:endParaRPr>
          </a:p>
          <a:p>
            <a:r>
              <a:rPr lang="zh-CN" altLang="en-US" dirty="0">
                <a:latin typeface="Times New Roman" panose="02020603050405020304" pitchFamily="18" charset="0"/>
              </a:rPr>
              <a:t>改变可控整流器</a:t>
            </a:r>
            <a:r>
              <a:rPr lang="en-US" altLang="zh-CN" dirty="0">
                <a:latin typeface="Times New Roman" panose="02020603050405020304" pitchFamily="18" charset="0"/>
              </a:rPr>
              <a:t>VT</a:t>
            </a:r>
            <a:r>
              <a:rPr lang="zh-CN" altLang="en-US" dirty="0">
                <a:latin typeface="Times New Roman" panose="02020603050405020304" pitchFamily="18" charset="0"/>
              </a:rPr>
              <a:t>输出瞬时电压</a:t>
            </a:r>
            <a:r>
              <a:rPr lang="en-US" altLang="zh-CN" i="1" dirty="0" err="1">
                <a:latin typeface="Times New Roman" panose="02020603050405020304" pitchFamily="18" charset="0"/>
              </a:rPr>
              <a:t>u</a:t>
            </a:r>
            <a:r>
              <a:rPr lang="en-US" altLang="zh-CN" i="1" baseline="-25000" dirty="0" err="1">
                <a:latin typeface="Times New Roman" panose="02020603050405020304" pitchFamily="18" charset="0"/>
              </a:rPr>
              <a:t>d</a:t>
            </a:r>
            <a:r>
              <a:rPr lang="zh-CN" altLang="en-US" dirty="0">
                <a:latin typeface="Times New Roman" panose="02020603050405020304" pitchFamily="18" charset="0"/>
              </a:rPr>
              <a:t>的波形，以及输出平均电压</a:t>
            </a:r>
            <a:r>
              <a:rPr lang="en-US" altLang="zh-CN" i="1" dirty="0" err="1">
                <a:latin typeface="Times New Roman" panose="02020603050405020304" pitchFamily="18" charset="0"/>
              </a:rPr>
              <a:t>U</a:t>
            </a:r>
            <a:r>
              <a:rPr lang="en-US" altLang="zh-CN" i="1" baseline="-25000" dirty="0" err="1">
                <a:latin typeface="Times New Roman" panose="02020603050405020304" pitchFamily="18" charset="0"/>
              </a:rPr>
              <a:t>d</a:t>
            </a:r>
            <a:r>
              <a:rPr lang="zh-CN" altLang="en-US" dirty="0">
                <a:latin typeface="Times New Roman" panose="02020603050405020304" pitchFamily="18" charset="0"/>
              </a:rPr>
              <a:t>的数值。 </a:t>
            </a:r>
          </a:p>
        </p:txBody>
      </p:sp>
      <p:sp>
        <p:nvSpPr>
          <p:cNvPr id="52228" name="AutoShape 4"/>
          <p:cNvSpPr>
            <a:spLocks noChangeArrowheads="1"/>
          </p:cNvSpPr>
          <p:nvPr/>
        </p:nvSpPr>
        <p:spPr bwMode="auto">
          <a:xfrm>
            <a:off x="2627784" y="2348881"/>
            <a:ext cx="485775" cy="648072"/>
          </a:xfrm>
          <a:prstGeom prst="downArrow">
            <a:avLst>
              <a:gd name="adj1" fmla="val 50000"/>
              <a:gd name="adj2" fmla="val 37010"/>
            </a:avLst>
          </a:prstGeom>
          <a:solidFill>
            <a:schemeClr val="accent1"/>
          </a:solidFill>
          <a:ln w="9525">
            <a:solidFill>
              <a:schemeClr val="tx1"/>
            </a:solidFill>
            <a:miter lim="800000"/>
          </a:ln>
        </p:spPr>
        <p:txBody>
          <a:bodyPr wrap="none" anchor="ct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229" name="AutoShape 5"/>
          <p:cNvSpPr>
            <a:spLocks noChangeArrowheads="1"/>
          </p:cNvSpPr>
          <p:nvPr/>
        </p:nvSpPr>
        <p:spPr bwMode="auto">
          <a:xfrm>
            <a:off x="2555776" y="3635482"/>
            <a:ext cx="485775" cy="719137"/>
          </a:xfrm>
          <a:prstGeom prst="downArrow">
            <a:avLst>
              <a:gd name="adj1" fmla="val 50000"/>
              <a:gd name="adj2" fmla="val 37010"/>
            </a:avLst>
          </a:prstGeom>
          <a:solidFill>
            <a:schemeClr val="accent1"/>
          </a:solidFill>
          <a:ln w="9525">
            <a:solidFill>
              <a:schemeClr val="tx1"/>
            </a:solidFill>
            <a:miter lim="800000"/>
          </a:ln>
        </p:spPr>
        <p:txBody>
          <a:bodyPr wrap="none" anchor="ct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08848110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3251" name="Object 4"/>
          <p:cNvGraphicFramePr>
            <a:graphicFrameLocks noChangeAspect="1"/>
          </p:cNvGraphicFramePr>
          <p:nvPr>
            <p:extLst>
              <p:ext uri="{D42A27DB-BD31-4B8C-83A1-F6EECF244321}">
                <p14:modId xmlns:p14="http://schemas.microsoft.com/office/powerpoint/2010/main" val="2674464401"/>
              </p:ext>
            </p:extLst>
          </p:nvPr>
        </p:nvGraphicFramePr>
        <p:xfrm>
          <a:off x="755576" y="4209076"/>
          <a:ext cx="3463008" cy="1041957"/>
        </p:xfrm>
        <a:graphic>
          <a:graphicData uri="http://schemas.openxmlformats.org/presentationml/2006/ole">
            <mc:AlternateContent xmlns:mc="http://schemas.openxmlformats.org/markup-compatibility/2006">
              <mc:Choice xmlns:v="urn:schemas-microsoft-com:vml" Requires="v">
                <p:oleObj spid="_x0000_s10349" name="公式" r:id="rId4" imgW="1358265" imgH="406400" progId="Equation.3">
                  <p:embed/>
                </p:oleObj>
              </mc:Choice>
              <mc:Fallback>
                <p:oleObj name="公式" r:id="rId4" imgW="1358265"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4209076"/>
                        <a:ext cx="3463008" cy="1041957"/>
                      </a:xfrm>
                      <a:prstGeom prst="rect">
                        <a:avLst/>
                      </a:prstGeom>
                      <a:noFill/>
                      <a:ln>
                        <a:noFill/>
                      </a:ln>
                    </p:spPr>
                  </p:pic>
                </p:oleObj>
              </mc:Fallback>
            </mc:AlternateContent>
          </a:graphicData>
        </a:graphic>
      </p:graphicFrame>
      <p:sp>
        <p:nvSpPr>
          <p:cNvPr id="53252" name="Text Box 6"/>
          <p:cNvSpPr txBox="1">
            <a:spLocks noChangeArrowheads="1"/>
          </p:cNvSpPr>
          <p:nvPr/>
        </p:nvSpPr>
        <p:spPr bwMode="auto">
          <a:xfrm>
            <a:off x="6372200" y="4421349"/>
            <a:ext cx="17287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chemeClr val="tx1"/>
                </a:solidFill>
              </a:rPr>
              <a:t>(2-2)</a:t>
            </a:r>
          </a:p>
        </p:txBody>
      </p:sp>
      <p:sp>
        <p:nvSpPr>
          <p:cNvPr id="53253" name="Text Box 7"/>
          <p:cNvSpPr txBox="1">
            <a:spLocks noChangeArrowheads="1"/>
          </p:cNvSpPr>
          <p:nvPr/>
        </p:nvSpPr>
        <p:spPr bwMode="auto">
          <a:xfrm>
            <a:off x="636999" y="5212864"/>
            <a:ext cx="81003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tx1"/>
                </a:solidFill>
              </a:rPr>
              <a:t>式中      </a:t>
            </a:r>
            <a:r>
              <a:rPr lang="en-US" altLang="zh-CN" i="1" dirty="0">
                <a:solidFill>
                  <a:schemeClr val="tx1"/>
                </a:solidFill>
              </a:rPr>
              <a:t>E</a:t>
            </a:r>
            <a:r>
              <a:rPr lang="zh-CN" altLang="en-US" i="1" dirty="0">
                <a:solidFill>
                  <a:schemeClr val="tx1"/>
                </a:solidFill>
              </a:rPr>
              <a:t>：</a:t>
            </a:r>
            <a:r>
              <a:rPr lang="zh-CN" altLang="en-US" dirty="0">
                <a:solidFill>
                  <a:schemeClr val="tx1"/>
                </a:solidFill>
              </a:rPr>
              <a:t>电动机反电动势</a:t>
            </a:r>
            <a:r>
              <a:rPr lang="en-US" altLang="zh-CN" dirty="0">
                <a:solidFill>
                  <a:schemeClr val="tx1"/>
                </a:solidFill>
              </a:rPr>
              <a:t>(V)</a:t>
            </a:r>
            <a:r>
              <a:rPr lang="zh-CN" altLang="en-US" dirty="0">
                <a:solidFill>
                  <a:schemeClr val="tx1"/>
                </a:solidFill>
              </a:rPr>
              <a:t>；</a:t>
            </a:r>
            <a:r>
              <a:rPr lang="en-US" altLang="zh-CN" i="1" dirty="0">
                <a:solidFill>
                  <a:schemeClr val="tx1"/>
                </a:solidFill>
              </a:rPr>
              <a:t>i</a:t>
            </a:r>
            <a:r>
              <a:rPr lang="en-US" altLang="zh-CN" i="1" baseline="-25000" dirty="0">
                <a:solidFill>
                  <a:schemeClr val="tx1"/>
                </a:solidFill>
              </a:rPr>
              <a:t>d</a:t>
            </a:r>
            <a:r>
              <a:rPr lang="zh-CN" altLang="en-US" i="1" baseline="-25000" dirty="0">
                <a:solidFill>
                  <a:schemeClr val="tx1"/>
                </a:solidFill>
              </a:rPr>
              <a:t>：</a:t>
            </a:r>
            <a:r>
              <a:rPr lang="zh-CN" altLang="en-US" dirty="0">
                <a:solidFill>
                  <a:schemeClr val="tx1"/>
                </a:solidFill>
              </a:rPr>
              <a:t>整流电流瞬时值</a:t>
            </a:r>
            <a:r>
              <a:rPr lang="en-US" altLang="zh-CN" dirty="0">
                <a:solidFill>
                  <a:schemeClr val="tx1"/>
                </a:solidFill>
              </a:rPr>
              <a:t>(A)</a:t>
            </a:r>
            <a:r>
              <a:rPr lang="zh-CN" altLang="en-US" dirty="0">
                <a:solidFill>
                  <a:schemeClr val="tx1"/>
                </a:solidFill>
              </a:rPr>
              <a:t>；</a:t>
            </a:r>
          </a:p>
          <a:p>
            <a:pPr eaLnBrk="1" hangingPunct="1"/>
            <a:r>
              <a:rPr lang="zh-CN" altLang="en-US" dirty="0">
                <a:solidFill>
                  <a:schemeClr val="tx1"/>
                </a:solidFill>
              </a:rPr>
              <a:t>              </a:t>
            </a:r>
            <a:r>
              <a:rPr lang="en-US" altLang="zh-CN" i="1" dirty="0">
                <a:solidFill>
                  <a:schemeClr val="tx1"/>
                </a:solidFill>
              </a:rPr>
              <a:t>L</a:t>
            </a:r>
            <a:r>
              <a:rPr lang="zh-CN" altLang="en-US" i="1" dirty="0">
                <a:solidFill>
                  <a:schemeClr val="tx1"/>
                </a:solidFill>
              </a:rPr>
              <a:t>：</a:t>
            </a:r>
            <a:r>
              <a:rPr lang="zh-CN" altLang="en-US" dirty="0">
                <a:solidFill>
                  <a:schemeClr val="tx1"/>
                </a:solidFill>
              </a:rPr>
              <a:t>主电路总电感</a:t>
            </a:r>
            <a:r>
              <a:rPr lang="en-US" altLang="zh-CN" dirty="0">
                <a:solidFill>
                  <a:schemeClr val="tx1"/>
                </a:solidFill>
              </a:rPr>
              <a:t>(H)</a:t>
            </a:r>
            <a:r>
              <a:rPr lang="zh-CN" altLang="en-US" dirty="0">
                <a:solidFill>
                  <a:schemeClr val="tx1"/>
                </a:solidFill>
              </a:rPr>
              <a:t>；</a:t>
            </a:r>
            <a:r>
              <a:rPr lang="zh-CN" altLang="en-US" i="1" dirty="0">
                <a:solidFill>
                  <a:schemeClr val="tx1"/>
                </a:solidFill>
              </a:rPr>
              <a:t> </a:t>
            </a:r>
            <a:r>
              <a:rPr lang="en-US" altLang="zh-CN" i="1" dirty="0">
                <a:solidFill>
                  <a:schemeClr val="tx1"/>
                </a:solidFill>
              </a:rPr>
              <a:t>R</a:t>
            </a:r>
            <a:r>
              <a:rPr lang="zh-CN" altLang="en-US" i="1" dirty="0">
                <a:solidFill>
                  <a:schemeClr val="tx1"/>
                </a:solidFill>
              </a:rPr>
              <a:t>：</a:t>
            </a:r>
            <a:r>
              <a:rPr lang="zh-CN" altLang="en-US" dirty="0">
                <a:solidFill>
                  <a:schemeClr val="tx1"/>
                </a:solidFill>
              </a:rPr>
              <a:t>主电路总电阻</a:t>
            </a:r>
            <a:r>
              <a:rPr lang="en-US" altLang="zh-CN" dirty="0">
                <a:solidFill>
                  <a:schemeClr val="tx1"/>
                </a:solidFill>
              </a:rPr>
              <a:t>(Ω) </a:t>
            </a:r>
            <a:r>
              <a:rPr lang="zh-CN" altLang="en-US" dirty="0">
                <a:solidFill>
                  <a:schemeClr val="tx1"/>
                </a:solidFill>
              </a:rPr>
              <a:t>；</a:t>
            </a:r>
          </a:p>
        </p:txBody>
      </p:sp>
      <p:grpSp>
        <p:nvGrpSpPr>
          <p:cNvPr id="9" name="组合 8">
            <a:extLst>
              <a:ext uri="{FF2B5EF4-FFF2-40B4-BE49-F238E27FC236}">
                <a16:creationId xmlns:a16="http://schemas.microsoft.com/office/drawing/2014/main" id="{28B8CEC1-47B1-4ADB-AAD0-DC44A1EB7BE5}"/>
              </a:ext>
            </a:extLst>
          </p:cNvPr>
          <p:cNvGrpSpPr/>
          <p:nvPr/>
        </p:nvGrpSpPr>
        <p:grpSpPr>
          <a:xfrm>
            <a:off x="5318392" y="1452791"/>
            <a:ext cx="3676286" cy="2933850"/>
            <a:chOff x="5318392" y="1452791"/>
            <a:chExt cx="3676286" cy="2933850"/>
          </a:xfrm>
        </p:grpSpPr>
        <p:pic>
          <p:nvPicPr>
            <p:cNvPr id="2" name="Picture 7" descr="0202">
              <a:extLst>
                <a:ext uri="{FF2B5EF4-FFF2-40B4-BE49-F238E27FC236}">
                  <a16:creationId xmlns:a16="http://schemas.microsoft.com/office/drawing/2014/main" id="{F15C59F3-5FBE-4127-A8DB-A651393640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8392" y="1452791"/>
              <a:ext cx="3676286" cy="211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
              <a:extLst>
                <a:ext uri="{FF2B5EF4-FFF2-40B4-BE49-F238E27FC236}">
                  <a16:creationId xmlns:a16="http://schemas.microsoft.com/office/drawing/2014/main" id="{E74F128B-7522-4262-B07D-C1B4DDCF4BD4}"/>
                </a:ext>
              </a:extLst>
            </p:cNvPr>
            <p:cNvSpPr txBox="1">
              <a:spLocks noChangeArrowheads="1"/>
            </p:cNvSpPr>
            <p:nvPr/>
          </p:nvSpPr>
          <p:spPr bwMode="auto">
            <a:xfrm>
              <a:off x="5486095" y="3678755"/>
              <a:ext cx="34563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dirty="0">
                  <a:solidFill>
                    <a:schemeClr val="tx1"/>
                  </a:solidFill>
                </a:rPr>
                <a:t>图</a:t>
              </a:r>
              <a:r>
                <a:rPr lang="en-US" altLang="zh-CN" sz="2000" dirty="0">
                  <a:solidFill>
                    <a:schemeClr val="tx1"/>
                  </a:solidFill>
                </a:rPr>
                <a:t>2-2  V-M</a:t>
              </a:r>
              <a:r>
                <a:rPr lang="zh-CN" altLang="en-US" sz="2000" dirty="0">
                  <a:solidFill>
                    <a:schemeClr val="tx1"/>
                  </a:solidFill>
                </a:rPr>
                <a:t>系统主电路的等效电路图 </a:t>
              </a:r>
            </a:p>
          </p:txBody>
        </p:sp>
      </p:grpSp>
      <mc:AlternateContent xmlns:mc="http://schemas.openxmlformats.org/markup-compatibility/2006" xmlns:a14="http://schemas.microsoft.com/office/drawing/2010/main">
        <mc:Choice Requires="a14">
          <p:sp>
            <p:nvSpPr>
              <p:cNvPr id="4" name="Text Box 7">
                <a:extLst>
                  <a:ext uri="{FF2B5EF4-FFF2-40B4-BE49-F238E27FC236}">
                    <a16:creationId xmlns:a16="http://schemas.microsoft.com/office/drawing/2014/main" id="{D62E0904-0151-4F22-A5C7-3F209B25A7EE}"/>
                  </a:ext>
                </a:extLst>
              </p:cNvPr>
              <p:cNvSpPr txBox="1">
                <a:spLocks noChangeArrowheads="1"/>
              </p:cNvSpPr>
              <p:nvPr/>
            </p:nvSpPr>
            <p:spPr bwMode="auto">
              <a:xfrm>
                <a:off x="605735" y="838341"/>
                <a:ext cx="8520507"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tx1"/>
                    </a:solidFill>
                  </a:rPr>
                  <a:t>整流装置内阻</a:t>
                </a: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m:rPr>
                            <m:sty m:val="p"/>
                          </m:rPr>
                          <a:rPr lang="en-US" altLang="zh-CN" i="1">
                            <a:solidFill>
                              <a:schemeClr val="tx1"/>
                            </a:solidFill>
                            <a:latin typeface="Cambria Math" panose="02040503050406030204" pitchFamily="18" charset="0"/>
                          </a:rPr>
                          <m:t>r</m:t>
                        </m:r>
                        <m:r>
                          <a:rPr lang="en-US" altLang="zh-CN" b="0" i="1" smtClean="0">
                            <a:solidFill>
                              <a:schemeClr val="tx1"/>
                            </a:solidFill>
                            <a:latin typeface="Cambria Math" panose="02040503050406030204" pitchFamily="18" charset="0"/>
                          </a:rPr>
                          <m:t>𝑒𝑐</m:t>
                        </m:r>
                      </m:sub>
                    </m:sSub>
                  </m:oMath>
                </a14:m>
                <a:r>
                  <a:rPr lang="zh-CN" altLang="en-US" dirty="0">
                    <a:solidFill>
                      <a:schemeClr val="tx1"/>
                    </a:solidFill>
                  </a:rPr>
                  <a:t>移到装置外，看成负载电路电阻的一部分</a:t>
                </a:r>
              </a:p>
            </p:txBody>
          </p:sp>
        </mc:Choice>
        <mc:Fallback xmlns="">
          <p:sp>
            <p:nvSpPr>
              <p:cNvPr id="4" name="Text Box 7">
                <a:extLst>
                  <a:ext uri="{FF2B5EF4-FFF2-40B4-BE49-F238E27FC236}">
                    <a16:creationId xmlns:a16="http://schemas.microsoft.com/office/drawing/2014/main" id="{D62E0904-0151-4F22-A5C7-3F209B25A7EE}"/>
                  </a:ext>
                </a:extLst>
              </p:cNvPr>
              <p:cNvSpPr txBox="1">
                <a:spLocks noRot="1" noChangeAspect="1" noMove="1" noResize="1" noEditPoints="1" noAdjustHandles="1" noChangeArrowheads="1" noChangeShapeType="1" noTextEdit="1"/>
              </p:cNvSpPr>
              <p:nvPr/>
            </p:nvSpPr>
            <p:spPr bwMode="auto">
              <a:xfrm>
                <a:off x="605735" y="838341"/>
                <a:ext cx="8520507" cy="461665"/>
              </a:xfrm>
              <a:prstGeom prst="rect">
                <a:avLst/>
              </a:prstGeom>
              <a:blipFill>
                <a:blip r:embed="rId7"/>
                <a:stretch>
                  <a:fillRect l="-1073" t="-14667"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5" name="Picture 8" descr="0201">
            <a:extLst>
              <a:ext uri="{FF2B5EF4-FFF2-40B4-BE49-F238E27FC236}">
                <a16:creationId xmlns:a16="http://schemas.microsoft.com/office/drawing/2014/main" id="{1A622D82-B920-41F2-B8D8-B5C398D0BC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1521" y="1302589"/>
            <a:ext cx="4212064" cy="226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5">
            <a:extLst>
              <a:ext uri="{FF2B5EF4-FFF2-40B4-BE49-F238E27FC236}">
                <a16:creationId xmlns:a16="http://schemas.microsoft.com/office/drawing/2014/main" id="{A669A275-5544-4691-9D27-F4D8870D232A}"/>
              </a:ext>
            </a:extLst>
          </p:cNvPr>
          <p:cNvSpPr>
            <a:spLocks noChangeArrowheads="1"/>
          </p:cNvSpPr>
          <p:nvPr/>
        </p:nvSpPr>
        <p:spPr bwMode="auto">
          <a:xfrm rot="16200000">
            <a:off x="4636440" y="2419788"/>
            <a:ext cx="485775" cy="719137"/>
          </a:xfrm>
          <a:prstGeom prst="downArrow">
            <a:avLst>
              <a:gd name="adj1" fmla="val 50000"/>
              <a:gd name="adj2" fmla="val 37010"/>
            </a:avLst>
          </a:prstGeom>
          <a:solidFill>
            <a:schemeClr val="accent1"/>
          </a:solidFill>
          <a:ln w="9525">
            <a:solidFill>
              <a:schemeClr val="tx1"/>
            </a:solidFill>
            <a:miter lim="800000"/>
          </a:ln>
        </p:spPr>
        <p:txBody>
          <a:bodyPr wrap="none" anchor="ct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4802883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3251"/>
                                        </p:tgtEl>
                                        <p:attrNameLst>
                                          <p:attrName>style.visibility</p:attrName>
                                        </p:attrNameLst>
                                      </p:cBhvr>
                                      <p:to>
                                        <p:strVal val="visible"/>
                                      </p:to>
                                    </p:set>
                                    <p:animEffect transition="in" filter="blinds(horizontal)">
                                      <p:cBhvr>
                                        <p:cTn id="22" dur="500"/>
                                        <p:tgtEl>
                                          <p:spTgt spid="5325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3252"/>
                                        </p:tgtEl>
                                        <p:attrNameLst>
                                          <p:attrName>style.visibility</p:attrName>
                                        </p:attrNameLst>
                                      </p:cBhvr>
                                      <p:to>
                                        <p:strVal val="visible"/>
                                      </p:to>
                                    </p:set>
                                    <p:animEffect transition="in" filter="blinds(horizontal)">
                                      <p:cBhvr>
                                        <p:cTn id="25" dur="500"/>
                                        <p:tgtEl>
                                          <p:spTgt spid="5325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3253"/>
                                        </p:tgtEl>
                                        <p:attrNameLst>
                                          <p:attrName>style.visibility</p:attrName>
                                        </p:attrNameLst>
                                      </p:cBhvr>
                                      <p:to>
                                        <p:strVal val="visible"/>
                                      </p:to>
                                    </p:set>
                                    <p:animEffect transition="in" filter="blinds(horizontal)">
                                      <p:cBhvr>
                                        <p:cTn id="28" dur="500"/>
                                        <p:tgtEl>
                                          <p:spTgt spid="53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P spid="53253"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idx="1"/>
          </p:nvPr>
        </p:nvSpPr>
        <p:spPr>
          <a:xfrm>
            <a:off x="570321" y="2265758"/>
            <a:ext cx="8110537" cy="1379538"/>
          </a:xfrm>
        </p:spPr>
        <p:txBody>
          <a:bodyPr/>
          <a:lstStyle/>
          <a:p>
            <a:r>
              <a:rPr lang="zh-CN" altLang="en-US" dirty="0"/>
              <a:t>对于一般的全控整流电路，当电流波形连续时，              可用下式表示</a:t>
            </a:r>
          </a:p>
        </p:txBody>
      </p:sp>
      <p:sp>
        <p:nvSpPr>
          <p:cNvPr id="55299"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5300" name="Object 4"/>
          <p:cNvGraphicFramePr>
            <a:graphicFrameLocks noChangeAspect="1"/>
          </p:cNvGraphicFramePr>
          <p:nvPr>
            <p:extLst>
              <p:ext uri="{D42A27DB-BD31-4B8C-83A1-F6EECF244321}">
                <p14:modId xmlns:p14="http://schemas.microsoft.com/office/powerpoint/2010/main" val="166097881"/>
              </p:ext>
            </p:extLst>
          </p:nvPr>
        </p:nvGraphicFramePr>
        <p:xfrm>
          <a:off x="3059832" y="3174748"/>
          <a:ext cx="2016125" cy="604837"/>
        </p:xfrm>
        <a:graphic>
          <a:graphicData uri="http://schemas.openxmlformats.org/presentationml/2006/ole">
            <mc:AlternateContent xmlns:mc="http://schemas.openxmlformats.org/markup-compatibility/2006">
              <mc:Choice xmlns:v="urn:schemas-microsoft-com:vml" Requires="v">
                <p:oleObj spid="_x0000_s11474" name="公式" r:id="rId3" imgW="761365" imgH="228600" progId="Equation.3">
                  <p:embed/>
                </p:oleObj>
              </mc:Choice>
              <mc:Fallback>
                <p:oleObj name="公式" r:id="rId3" imgW="761365"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3174748"/>
                        <a:ext cx="201612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1" name="Rectangle 7"/>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5302" name="Object 6"/>
          <p:cNvGraphicFramePr>
            <a:graphicFrameLocks noChangeAspect="1"/>
          </p:cNvGraphicFramePr>
          <p:nvPr>
            <p:extLst>
              <p:ext uri="{D42A27DB-BD31-4B8C-83A1-F6EECF244321}">
                <p14:modId xmlns:p14="http://schemas.microsoft.com/office/powerpoint/2010/main" val="1984429295"/>
              </p:ext>
            </p:extLst>
          </p:nvPr>
        </p:nvGraphicFramePr>
        <p:xfrm>
          <a:off x="1555951" y="3612228"/>
          <a:ext cx="4537075" cy="1185862"/>
        </p:xfrm>
        <a:graphic>
          <a:graphicData uri="http://schemas.openxmlformats.org/presentationml/2006/ole">
            <mc:AlternateContent xmlns:mc="http://schemas.openxmlformats.org/markup-compatibility/2006">
              <mc:Choice xmlns:v="urn:schemas-microsoft-com:vml" Requires="v">
                <p:oleObj spid="_x0000_s11475" name="公式" r:id="rId5" imgW="1497965" imgH="393700" progId="Equation.3">
                  <p:embed/>
                </p:oleObj>
              </mc:Choice>
              <mc:Fallback>
                <p:oleObj name="公式" r:id="rId5" imgW="1497965"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951" y="3612228"/>
                        <a:ext cx="4537075"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3" name="Text Box 8"/>
          <p:cNvSpPr txBox="1">
            <a:spLocks noChangeArrowheads="1"/>
          </p:cNvSpPr>
          <p:nvPr/>
        </p:nvSpPr>
        <p:spPr bwMode="auto">
          <a:xfrm>
            <a:off x="6768455" y="3902473"/>
            <a:ext cx="16557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dirty="0">
                <a:solidFill>
                  <a:schemeClr val="tx1"/>
                </a:solidFill>
              </a:rPr>
              <a:t>(2-3) </a:t>
            </a:r>
          </a:p>
        </p:txBody>
      </p:sp>
      <p:sp>
        <p:nvSpPr>
          <p:cNvPr id="55304" name="Text Box 9"/>
          <p:cNvSpPr txBox="1">
            <a:spLocks noChangeArrowheads="1"/>
          </p:cNvSpPr>
          <p:nvPr/>
        </p:nvSpPr>
        <p:spPr bwMode="auto">
          <a:xfrm>
            <a:off x="539750" y="4797425"/>
            <a:ext cx="860425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lang="zh-CN" altLang="en-US" sz="2800">
                <a:solidFill>
                  <a:schemeClr val="tx1"/>
                </a:solidFill>
              </a:rPr>
              <a:t>式中，</a:t>
            </a:r>
            <a:r>
              <a:rPr lang="en-US" altLang="zh-CN" sz="2800" i="1">
                <a:solidFill>
                  <a:schemeClr val="tx1"/>
                </a:solidFill>
              </a:rPr>
              <a:t>α</a:t>
            </a:r>
            <a:r>
              <a:rPr lang="en-US" altLang="zh-CN" sz="2800">
                <a:solidFill>
                  <a:schemeClr val="tx1"/>
                </a:solidFill>
              </a:rPr>
              <a:t>——</a:t>
            </a:r>
            <a:r>
              <a:rPr lang="zh-CN" altLang="en-US" sz="2800">
                <a:solidFill>
                  <a:schemeClr val="tx1"/>
                </a:solidFill>
              </a:rPr>
              <a:t>从自然换相点算起的触发脉冲控制角；</a:t>
            </a:r>
          </a:p>
          <a:p>
            <a:pPr algn="l" eaLnBrk="1" hangingPunct="1"/>
            <a:r>
              <a:rPr lang="zh-CN" altLang="en-US" sz="2800">
                <a:solidFill>
                  <a:schemeClr val="tx1"/>
                </a:solidFill>
              </a:rPr>
              <a:t>             </a:t>
            </a:r>
            <a:r>
              <a:rPr lang="en-US" altLang="zh-CN" sz="2800" i="1">
                <a:solidFill>
                  <a:schemeClr val="tx1"/>
                </a:solidFill>
              </a:rPr>
              <a:t>U</a:t>
            </a:r>
            <a:r>
              <a:rPr lang="en-US" altLang="zh-CN" sz="2800" i="1" baseline="-25000">
                <a:solidFill>
                  <a:schemeClr val="tx1"/>
                </a:solidFill>
              </a:rPr>
              <a:t>m</a:t>
            </a:r>
            <a:r>
              <a:rPr lang="en-US" altLang="zh-CN" sz="2800">
                <a:solidFill>
                  <a:schemeClr val="tx1"/>
                </a:solidFill>
              </a:rPr>
              <a:t>——</a:t>
            </a:r>
            <a:r>
              <a:rPr lang="en-US" altLang="zh-CN" sz="3200" i="1">
                <a:solidFill>
                  <a:schemeClr val="tx1"/>
                </a:solidFill>
              </a:rPr>
              <a:t>α</a:t>
            </a:r>
            <a:r>
              <a:rPr lang="en-US" altLang="zh-CN" sz="2800">
                <a:solidFill>
                  <a:schemeClr val="tx1"/>
                </a:solidFill>
              </a:rPr>
              <a:t>=0</a:t>
            </a:r>
            <a:r>
              <a:rPr lang="zh-CN" altLang="en-US" sz="2800">
                <a:solidFill>
                  <a:schemeClr val="tx1"/>
                </a:solidFill>
              </a:rPr>
              <a:t>时的整流电压波形峰值；</a:t>
            </a:r>
          </a:p>
          <a:p>
            <a:pPr algn="l" eaLnBrk="1" hangingPunct="1"/>
            <a:r>
              <a:rPr lang="zh-CN" altLang="en-US" sz="2800">
                <a:solidFill>
                  <a:schemeClr val="tx1"/>
                </a:solidFill>
              </a:rPr>
              <a:t>             </a:t>
            </a:r>
            <a:r>
              <a:rPr lang="en-US" altLang="zh-CN" sz="2800" i="1">
                <a:solidFill>
                  <a:schemeClr val="tx1"/>
                </a:solidFill>
              </a:rPr>
              <a:t>m</a:t>
            </a:r>
            <a:r>
              <a:rPr lang="en-US" altLang="zh-CN" sz="2800">
                <a:solidFill>
                  <a:schemeClr val="tx1"/>
                </a:solidFill>
              </a:rPr>
              <a:t>——</a:t>
            </a:r>
            <a:r>
              <a:rPr lang="zh-CN" altLang="en-US" sz="2800">
                <a:solidFill>
                  <a:schemeClr val="tx1"/>
                </a:solidFill>
              </a:rPr>
              <a:t>交流电源一周内的整流电压脉波数。</a:t>
            </a:r>
          </a:p>
        </p:txBody>
      </p:sp>
      <mc:AlternateContent xmlns:mc="http://schemas.openxmlformats.org/markup-compatibility/2006" xmlns:a14="http://schemas.microsoft.com/office/drawing/2010/main">
        <mc:Choice Requires="a14">
          <p:sp>
            <p:nvSpPr>
              <p:cNvPr id="2" name="Text Box 7">
                <a:extLst>
                  <a:ext uri="{FF2B5EF4-FFF2-40B4-BE49-F238E27FC236}">
                    <a16:creationId xmlns:a16="http://schemas.microsoft.com/office/drawing/2014/main" id="{5D498487-66CB-428A-97FF-23346FBDA167}"/>
                  </a:ext>
                </a:extLst>
              </p:cNvPr>
              <p:cNvSpPr txBox="1">
                <a:spLocks noChangeArrowheads="1"/>
              </p:cNvSpPr>
              <p:nvPr/>
            </p:nvSpPr>
            <p:spPr bwMode="auto">
              <a:xfrm>
                <a:off x="539750" y="793374"/>
                <a:ext cx="8520507"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sz="2800" dirty="0">
                    <a:solidFill>
                      <a:schemeClr val="tx1"/>
                    </a:solidFill>
                  </a:rPr>
                  <a:t>晶闸管整流器的特点：用触发脉冲的相位角</a:t>
                </a:r>
                <a14:m>
                  <m:oMath xmlns:m="http://schemas.openxmlformats.org/officeDocument/2006/math">
                    <m:r>
                      <a:rPr lang="en-US" altLang="zh-CN" sz="2800" b="0" i="1" smtClean="0">
                        <a:solidFill>
                          <a:schemeClr val="tx1"/>
                        </a:solidFill>
                        <a:latin typeface="Cambria Math" panose="02040503050406030204" pitchFamily="18" charset="0"/>
                      </a:rPr>
                      <m:t>𝛼</m:t>
                    </m:r>
                  </m:oMath>
                </a14:m>
                <a:r>
                  <a:rPr lang="zh-CN" altLang="en-US" sz="2800" dirty="0">
                    <a:solidFill>
                      <a:schemeClr val="tx1"/>
                    </a:solidFill>
                  </a:rPr>
                  <a:t>控制整流电压的平均值</a:t>
                </a:r>
                <a14:m>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𝑈</m:t>
                        </m:r>
                      </m:e>
                      <m:sub>
                        <m:r>
                          <a:rPr lang="en-US" altLang="zh-CN" sz="2800" b="0" i="1" smtClean="0">
                            <a:solidFill>
                              <a:schemeClr val="tx1"/>
                            </a:solidFill>
                            <a:latin typeface="Cambria Math" panose="02040503050406030204" pitchFamily="18" charset="0"/>
                          </a:rPr>
                          <m:t>𝑑</m:t>
                        </m:r>
                        <m:r>
                          <a:rPr lang="en-US" altLang="zh-CN" sz="2800" b="0" i="1" smtClean="0">
                            <a:solidFill>
                              <a:schemeClr val="tx1"/>
                            </a:solidFill>
                            <a:latin typeface="Cambria Math" panose="02040503050406030204" pitchFamily="18" charset="0"/>
                          </a:rPr>
                          <m:t>0</m:t>
                        </m:r>
                      </m:sub>
                    </m:sSub>
                    <m:r>
                      <a:rPr lang="zh-CN" altLang="en-US" sz="2800" i="1">
                        <a:solidFill>
                          <a:schemeClr val="tx1"/>
                        </a:solidFill>
                        <a:latin typeface="Cambria Math" panose="02040503050406030204" pitchFamily="18" charset="0"/>
                      </a:rPr>
                      <m:t>。</m:t>
                    </m:r>
                  </m:oMath>
                </a14:m>
                <a:r>
                  <a:rPr lang="en-US" altLang="zh-CN" sz="2800" dirty="0">
                    <a:solidFill>
                      <a:schemeClr val="tx1"/>
                    </a:solidFill>
                  </a:rPr>
                  <a:t> </a:t>
                </a: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𝑈</m:t>
                        </m:r>
                      </m:e>
                      <m:sub>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0</m:t>
                        </m:r>
                      </m:sub>
                    </m:sSub>
                  </m:oMath>
                </a14:m>
                <a:r>
                  <a:rPr lang="zh-CN" altLang="en-US" sz="2800" dirty="0">
                    <a:solidFill>
                      <a:schemeClr val="tx1"/>
                    </a:solidFill>
                  </a:rPr>
                  <a:t>与</a:t>
                </a:r>
                <a14:m>
                  <m:oMath xmlns:m="http://schemas.openxmlformats.org/officeDocument/2006/math">
                    <m:r>
                      <a:rPr lang="en-US" altLang="zh-CN" sz="2800" b="0" i="1" dirty="0" smtClean="0">
                        <a:solidFill>
                          <a:schemeClr val="tx1"/>
                        </a:solidFill>
                        <a:latin typeface="Cambria Math" panose="02040503050406030204" pitchFamily="18" charset="0"/>
                      </a:rPr>
                      <m:t>𝛼</m:t>
                    </m:r>
                  </m:oMath>
                </a14:m>
                <a:r>
                  <a:rPr lang="zh-CN" altLang="en-US" sz="2800" dirty="0">
                    <a:solidFill>
                      <a:schemeClr val="tx1"/>
                    </a:solidFill>
                  </a:rPr>
                  <a:t>的关系因整流电路的形式而异。</a:t>
                </a:r>
              </a:p>
            </p:txBody>
          </p:sp>
        </mc:Choice>
        <mc:Fallback xmlns="">
          <p:sp>
            <p:nvSpPr>
              <p:cNvPr id="2" name="Text Box 7">
                <a:extLst>
                  <a:ext uri="{FF2B5EF4-FFF2-40B4-BE49-F238E27FC236}">
                    <a16:creationId xmlns:a16="http://schemas.microsoft.com/office/drawing/2014/main" id="{5D498487-66CB-428A-97FF-23346FBDA167}"/>
                  </a:ext>
                </a:extLst>
              </p:cNvPr>
              <p:cNvSpPr txBox="1">
                <a:spLocks noRot="1" noChangeAspect="1" noMove="1" noResize="1" noEditPoints="1" noAdjustHandles="1" noChangeArrowheads="1" noChangeShapeType="1" noTextEdit="1"/>
              </p:cNvSpPr>
              <p:nvPr/>
            </p:nvSpPr>
            <p:spPr bwMode="auto">
              <a:xfrm>
                <a:off x="539750" y="793374"/>
                <a:ext cx="8520507" cy="1384995"/>
              </a:xfrm>
              <a:prstGeom prst="rect">
                <a:avLst/>
              </a:prstGeom>
              <a:blipFill>
                <a:blip r:embed="rId7"/>
                <a:stretch>
                  <a:fillRect l="-1503" t="-5286" b="-101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02574283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11"/>
          <p:cNvGraphicFramePr>
            <a:graphicFrameLocks noChangeAspect="1"/>
          </p:cNvGraphicFramePr>
          <p:nvPr>
            <p:extLst>
              <p:ext uri="{D42A27DB-BD31-4B8C-83A1-F6EECF244321}">
                <p14:modId xmlns:p14="http://schemas.microsoft.com/office/powerpoint/2010/main" val="3138298906"/>
              </p:ext>
            </p:extLst>
          </p:nvPr>
        </p:nvGraphicFramePr>
        <p:xfrm>
          <a:off x="1692275" y="2565177"/>
          <a:ext cx="576263" cy="576262"/>
        </p:xfrm>
        <a:graphic>
          <a:graphicData uri="http://schemas.openxmlformats.org/presentationml/2006/ole">
            <mc:AlternateContent xmlns:mc="http://schemas.openxmlformats.org/markup-compatibility/2006">
              <mc:Choice xmlns:v="urn:schemas-microsoft-com:vml" Requires="v">
                <p:oleObj spid="_x0000_s13011" name="公式" r:id="rId3" imgW="228600" imgH="228600" progId="Equation.3">
                  <p:embed/>
                </p:oleObj>
              </mc:Choice>
              <mc:Fallback>
                <p:oleObj name="公式" r:id="rId3" imgW="2286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565177"/>
                        <a:ext cx="5762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3" name="Object 10"/>
          <p:cNvGraphicFramePr>
            <a:graphicFrameLocks noChangeAspect="1"/>
          </p:cNvGraphicFramePr>
          <p:nvPr>
            <p:extLst>
              <p:ext uri="{D42A27DB-BD31-4B8C-83A1-F6EECF244321}">
                <p14:modId xmlns:p14="http://schemas.microsoft.com/office/powerpoint/2010/main" val="1245121137"/>
              </p:ext>
            </p:extLst>
          </p:nvPr>
        </p:nvGraphicFramePr>
        <p:xfrm>
          <a:off x="3276600" y="2565177"/>
          <a:ext cx="1008063" cy="614362"/>
        </p:xfrm>
        <a:graphic>
          <a:graphicData uri="http://schemas.openxmlformats.org/presentationml/2006/ole">
            <mc:AlternateContent xmlns:mc="http://schemas.openxmlformats.org/markup-compatibility/2006">
              <mc:Choice xmlns:v="urn:schemas-microsoft-com:vml" Requires="v">
                <p:oleObj spid="_x0000_s13012" name="公式" r:id="rId5" imgW="393700" imgH="241300" progId="Equation.3">
                  <p:embed/>
                </p:oleObj>
              </mc:Choice>
              <mc:Fallback>
                <p:oleObj name="公式" r:id="rId5" imgW="3937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2565177"/>
                        <a:ext cx="100806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4" name="Object 9"/>
          <p:cNvGraphicFramePr>
            <a:graphicFrameLocks noChangeAspect="1"/>
          </p:cNvGraphicFramePr>
          <p:nvPr>
            <p:extLst>
              <p:ext uri="{D42A27DB-BD31-4B8C-83A1-F6EECF244321}">
                <p14:modId xmlns:p14="http://schemas.microsoft.com/office/powerpoint/2010/main" val="626579056"/>
              </p:ext>
            </p:extLst>
          </p:nvPr>
        </p:nvGraphicFramePr>
        <p:xfrm>
          <a:off x="5076825" y="2565177"/>
          <a:ext cx="1008063" cy="614362"/>
        </p:xfrm>
        <a:graphic>
          <a:graphicData uri="http://schemas.openxmlformats.org/presentationml/2006/ole">
            <mc:AlternateContent xmlns:mc="http://schemas.openxmlformats.org/markup-compatibility/2006">
              <mc:Choice xmlns:v="urn:schemas-microsoft-com:vml" Requires="v">
                <p:oleObj spid="_x0000_s13013" name="公式" r:id="rId7" imgW="393700" imgH="241300" progId="Equation.3">
                  <p:embed/>
                </p:oleObj>
              </mc:Choice>
              <mc:Fallback>
                <p:oleObj name="公式" r:id="rId7" imgW="3937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2565177"/>
                        <a:ext cx="100806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5" name="Object 8"/>
          <p:cNvGraphicFramePr>
            <a:graphicFrameLocks noChangeAspect="1"/>
          </p:cNvGraphicFramePr>
          <p:nvPr>
            <p:extLst>
              <p:ext uri="{D42A27DB-BD31-4B8C-83A1-F6EECF244321}">
                <p14:modId xmlns:p14="http://schemas.microsoft.com/office/powerpoint/2010/main" val="896762478"/>
              </p:ext>
            </p:extLst>
          </p:nvPr>
        </p:nvGraphicFramePr>
        <p:xfrm>
          <a:off x="6948488" y="2565177"/>
          <a:ext cx="1081087" cy="676275"/>
        </p:xfrm>
        <a:graphic>
          <a:graphicData uri="http://schemas.openxmlformats.org/presentationml/2006/ole">
            <mc:AlternateContent xmlns:mc="http://schemas.openxmlformats.org/markup-compatibility/2006">
              <mc:Choice xmlns:v="urn:schemas-microsoft-com:vml" Requires="v">
                <p:oleObj spid="_x0000_s13014" name="公式" r:id="rId9" imgW="381000" imgH="241300" progId="Equation.3">
                  <p:embed/>
                </p:oleObj>
              </mc:Choice>
              <mc:Fallback>
                <p:oleObj name="公式" r:id="rId9" imgW="3810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8488" y="2565177"/>
                        <a:ext cx="108108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6326"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47813" y="4436839"/>
            <a:ext cx="7921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6327" name="Object 6"/>
          <p:cNvGraphicFramePr>
            <a:graphicFrameLocks noChangeAspect="1"/>
          </p:cNvGraphicFramePr>
          <p:nvPr>
            <p:extLst>
              <p:ext uri="{D42A27DB-BD31-4B8C-83A1-F6EECF244321}">
                <p14:modId xmlns:p14="http://schemas.microsoft.com/office/powerpoint/2010/main" val="793385155"/>
              </p:ext>
            </p:extLst>
          </p:nvPr>
        </p:nvGraphicFramePr>
        <p:xfrm>
          <a:off x="3059113" y="4465414"/>
          <a:ext cx="1657350" cy="477838"/>
        </p:xfrm>
        <a:graphic>
          <a:graphicData uri="http://schemas.openxmlformats.org/presentationml/2006/ole">
            <mc:AlternateContent xmlns:mc="http://schemas.openxmlformats.org/markup-compatibility/2006">
              <mc:Choice xmlns:v="urn:schemas-microsoft-com:vml" Requires="v">
                <p:oleObj spid="_x0000_s13015" name="公式" r:id="rId12" imgW="761365" imgH="215900" progId="Equation.3">
                  <p:embed/>
                </p:oleObj>
              </mc:Choice>
              <mc:Fallback>
                <p:oleObj name="公式" r:id="rId12" imgW="761365" imgH="2159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9113" y="4465414"/>
                        <a:ext cx="16573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8" name="Object 5"/>
          <p:cNvGraphicFramePr>
            <a:graphicFrameLocks noChangeAspect="1"/>
          </p:cNvGraphicFramePr>
          <p:nvPr>
            <p:extLst>
              <p:ext uri="{D42A27DB-BD31-4B8C-83A1-F6EECF244321}">
                <p14:modId xmlns:p14="http://schemas.microsoft.com/office/powerpoint/2010/main" val="1438014091"/>
              </p:ext>
            </p:extLst>
          </p:nvPr>
        </p:nvGraphicFramePr>
        <p:xfrm>
          <a:off x="4787900" y="4543202"/>
          <a:ext cx="1800225" cy="476250"/>
        </p:xfrm>
        <a:graphic>
          <a:graphicData uri="http://schemas.openxmlformats.org/presentationml/2006/ole">
            <mc:AlternateContent xmlns:mc="http://schemas.openxmlformats.org/markup-compatibility/2006">
              <mc:Choice xmlns:v="urn:schemas-microsoft-com:vml" Requires="v">
                <p:oleObj spid="_x0000_s13016" name="公式" r:id="rId14" imgW="824865" imgH="215900" progId="Equation.3">
                  <p:embed/>
                </p:oleObj>
              </mc:Choice>
              <mc:Fallback>
                <p:oleObj name="公式" r:id="rId14" imgW="824865" imgH="2159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87900" y="4543202"/>
                        <a:ext cx="18002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9" name="Object 4"/>
          <p:cNvGraphicFramePr>
            <a:graphicFrameLocks noChangeAspect="1"/>
          </p:cNvGraphicFramePr>
          <p:nvPr>
            <p:extLst>
              <p:ext uri="{D42A27DB-BD31-4B8C-83A1-F6EECF244321}">
                <p14:modId xmlns:p14="http://schemas.microsoft.com/office/powerpoint/2010/main" val="216458199"/>
              </p:ext>
            </p:extLst>
          </p:nvPr>
        </p:nvGraphicFramePr>
        <p:xfrm>
          <a:off x="6732588" y="4508277"/>
          <a:ext cx="1584325" cy="414337"/>
        </p:xfrm>
        <a:graphic>
          <a:graphicData uri="http://schemas.openxmlformats.org/presentationml/2006/ole">
            <mc:AlternateContent xmlns:mc="http://schemas.openxmlformats.org/markup-compatibility/2006">
              <mc:Choice xmlns:v="urn:schemas-microsoft-com:vml" Requires="v">
                <p:oleObj spid="_x0000_s13017" name="公式" r:id="rId16" imgW="837565" imgH="215900" progId="Equation.3">
                  <p:embed/>
                </p:oleObj>
              </mc:Choice>
              <mc:Fallback>
                <p:oleObj name="公式" r:id="rId16" imgW="837565" imgH="2159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32588" y="4508277"/>
                        <a:ext cx="1584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30" name="Rectangle 16"/>
          <p:cNvSpPr>
            <a:spLocks noChangeArrowheads="1"/>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31" name="Rectangle 18"/>
          <p:cNvSpPr>
            <a:spLocks noChangeArrowheads="1"/>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32" name="Rectangle 20"/>
          <p:cNvSpPr>
            <a:spLocks noChangeArrowheads="1"/>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33" name="Rectangle 22"/>
          <p:cNvSpPr>
            <a:spLocks noChangeArrowheads="1"/>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34" name="Rectangle 28"/>
          <p:cNvSpPr>
            <a:spLocks noChangeArrowheads="1"/>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35" name="Rectangle 30"/>
          <p:cNvSpPr>
            <a:spLocks noChangeArrowheads="1"/>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36" name="Rectangle 32"/>
          <p:cNvSpPr>
            <a:spLocks noChangeArrowheads="1"/>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37" name="Rectangle 34"/>
          <p:cNvSpPr>
            <a:spLocks noChangeArrowheads="1"/>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24765" name="Group 125"/>
          <p:cNvGraphicFramePr>
            <a:graphicFrameLocks noGrp="1"/>
          </p:cNvGraphicFramePr>
          <p:nvPr>
            <p:extLst>
              <p:ext uri="{D42A27DB-BD31-4B8C-83A1-F6EECF244321}">
                <p14:modId xmlns:p14="http://schemas.microsoft.com/office/powerpoint/2010/main" val="343011671"/>
              </p:ext>
            </p:extLst>
          </p:nvPr>
        </p:nvGraphicFramePr>
        <p:xfrm>
          <a:off x="1042988" y="1196752"/>
          <a:ext cx="7416800" cy="4149726"/>
        </p:xfrm>
        <a:graphic>
          <a:graphicData uri="http://schemas.openxmlformats.org/drawingml/2006/table">
            <a:tbl>
              <a:tblPr/>
              <a:tblGrid>
                <a:gridCol w="1854200">
                  <a:extLst>
                    <a:ext uri="{9D8B030D-6E8A-4147-A177-3AD203B41FA5}">
                      <a16:colId xmlns:a16="http://schemas.microsoft.com/office/drawing/2014/main" val="20000"/>
                    </a:ext>
                  </a:extLst>
                </a:gridCol>
                <a:gridCol w="1855787">
                  <a:extLst>
                    <a:ext uri="{9D8B030D-6E8A-4147-A177-3AD203B41FA5}">
                      <a16:colId xmlns:a16="http://schemas.microsoft.com/office/drawing/2014/main" val="20001"/>
                    </a:ext>
                  </a:extLst>
                </a:gridCol>
                <a:gridCol w="1852613">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tblGrid>
              <a:tr h="1068812">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整流电路</a:t>
                      </a: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单相全波</a:t>
                      </a: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三相半波</a:t>
                      </a: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三相桥式（全波）</a:t>
                      </a: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46016">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8882">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46016">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lr>
                          <a:schemeClr val="tx2"/>
                        </a:buClr>
                        <a:defRPr kumimoji="1" sz="20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lr>
                          <a:schemeClr val="hlink"/>
                        </a:buClr>
                        <a:defRPr kumimoji="1">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6365" name="Text Box 126"/>
          <p:cNvSpPr txBox="1">
            <a:spLocks noChangeArrowheads="1"/>
          </p:cNvSpPr>
          <p:nvPr/>
        </p:nvSpPr>
        <p:spPr bwMode="auto">
          <a:xfrm>
            <a:off x="503424" y="715317"/>
            <a:ext cx="85689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dirty="0">
                <a:solidFill>
                  <a:schemeClr val="tx1"/>
                </a:solidFill>
              </a:rPr>
              <a:t>表</a:t>
            </a:r>
            <a:r>
              <a:rPr lang="en-US" altLang="zh-CN" sz="2000" dirty="0">
                <a:solidFill>
                  <a:schemeClr val="tx1"/>
                </a:solidFill>
              </a:rPr>
              <a:t>2-1</a:t>
            </a:r>
            <a:r>
              <a:rPr lang="zh-CN" altLang="en-US" sz="2000" dirty="0">
                <a:solidFill>
                  <a:schemeClr val="tx1"/>
                </a:solidFill>
              </a:rPr>
              <a:t>不同整流电路的整流电压波峰值、脉冲数及平均整流电压</a:t>
            </a:r>
          </a:p>
        </p:txBody>
      </p:sp>
      <mc:AlternateContent xmlns:mc="http://schemas.openxmlformats.org/markup-compatibility/2006" xmlns:a14="http://schemas.microsoft.com/office/drawing/2010/main">
        <mc:Choice Requires="a14">
          <p:sp>
            <p:nvSpPr>
              <p:cNvPr id="2" name="Text Box 126">
                <a:extLst>
                  <a:ext uri="{FF2B5EF4-FFF2-40B4-BE49-F238E27FC236}">
                    <a16:creationId xmlns:a16="http://schemas.microsoft.com/office/drawing/2014/main" id="{6096B9B1-D6D1-4F6D-8545-43EC073B369A}"/>
                  </a:ext>
                </a:extLst>
              </p:cNvPr>
              <p:cNvSpPr txBox="1">
                <a:spLocks noChangeArrowheads="1"/>
              </p:cNvSpPr>
              <p:nvPr/>
            </p:nvSpPr>
            <p:spPr bwMode="auto">
              <a:xfrm>
                <a:off x="685426" y="5491007"/>
                <a:ext cx="7847014" cy="7078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000" dirty="0">
                    <a:solidFill>
                      <a:schemeClr val="tx1"/>
                    </a:solidFill>
                  </a:rPr>
                  <a:t>触发装置</a:t>
                </a:r>
                <a:r>
                  <a:rPr lang="en-US" altLang="zh-CN" sz="2000" dirty="0">
                    <a:solidFill>
                      <a:schemeClr val="tx1"/>
                    </a:solidFill>
                  </a:rPr>
                  <a:t>GT</a:t>
                </a:r>
                <a:r>
                  <a:rPr lang="zh-CN" altLang="en-US" sz="2000" dirty="0">
                    <a:solidFill>
                      <a:schemeClr val="tx1"/>
                    </a:solidFill>
                  </a:rPr>
                  <a:t>：将控制电压</a:t>
                </a: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𝑈</m:t>
                        </m:r>
                      </m:e>
                      <m:sub>
                        <m:r>
                          <a:rPr lang="en-US" altLang="zh-CN" sz="2000" b="0" i="1" smtClean="0">
                            <a:solidFill>
                              <a:schemeClr val="tx1"/>
                            </a:solidFill>
                            <a:latin typeface="Cambria Math" panose="02040503050406030204" pitchFamily="18" charset="0"/>
                          </a:rPr>
                          <m:t>𝑐</m:t>
                        </m:r>
                      </m:sub>
                    </m:sSub>
                    <m:r>
                      <a:rPr lang="zh-CN" altLang="en-US" sz="2000" i="1">
                        <a:solidFill>
                          <a:schemeClr val="tx1"/>
                        </a:solidFill>
                        <a:latin typeface="Cambria Math" panose="02040503050406030204" pitchFamily="18" charset="0"/>
                      </a:rPr>
                      <m:t>转换</m:t>
                    </m:r>
                  </m:oMath>
                </a14:m>
                <a:r>
                  <a:rPr lang="zh-CN" altLang="en-US" sz="2000" dirty="0">
                    <a:solidFill>
                      <a:schemeClr val="tx1"/>
                    </a:solidFill>
                  </a:rPr>
                  <a:t>成触发脉冲的相位角</a:t>
                </a:r>
                <a14:m>
                  <m:oMath xmlns:m="http://schemas.openxmlformats.org/officeDocument/2006/math">
                    <m:r>
                      <a:rPr lang="en-US" altLang="zh-CN" sz="2000" b="0" i="1" smtClean="0">
                        <a:solidFill>
                          <a:schemeClr val="tx1"/>
                        </a:solidFill>
                        <a:latin typeface="Cambria Math" panose="02040503050406030204" pitchFamily="18" charset="0"/>
                      </a:rPr>
                      <m:t>𝛼</m:t>
                    </m:r>
                  </m:oMath>
                </a14:m>
                <a:r>
                  <a:rPr lang="zh-CN" altLang="en-US" sz="2000" dirty="0">
                    <a:solidFill>
                      <a:schemeClr val="tx1"/>
                    </a:solidFill>
                  </a:rPr>
                  <a:t>，从而控制整流电压，达到变压调速的目的。</a:t>
                </a:r>
              </a:p>
            </p:txBody>
          </p:sp>
        </mc:Choice>
        <mc:Fallback xmlns="">
          <p:sp>
            <p:nvSpPr>
              <p:cNvPr id="2" name="Text Box 126">
                <a:extLst>
                  <a:ext uri="{FF2B5EF4-FFF2-40B4-BE49-F238E27FC236}">
                    <a16:creationId xmlns:a16="http://schemas.microsoft.com/office/drawing/2014/main" id="{6096B9B1-D6D1-4F6D-8545-43EC073B369A}"/>
                  </a:ext>
                </a:extLst>
              </p:cNvPr>
              <p:cNvSpPr txBox="1">
                <a:spLocks noRot="1" noChangeAspect="1" noMove="1" noResize="1" noEditPoints="1" noAdjustHandles="1" noChangeArrowheads="1" noChangeShapeType="1" noTextEdit="1"/>
              </p:cNvSpPr>
              <p:nvPr/>
            </p:nvSpPr>
            <p:spPr bwMode="auto">
              <a:xfrm>
                <a:off x="685426" y="5491007"/>
                <a:ext cx="7847014" cy="707886"/>
              </a:xfrm>
              <a:prstGeom prst="rect">
                <a:avLst/>
              </a:prstGeom>
              <a:blipFill>
                <a:blip r:embed="rId18"/>
                <a:stretch>
                  <a:fillRect l="-776" t="-6897" r="-776" b="-129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572853214"/>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76114" y="548680"/>
            <a:ext cx="8566150" cy="701675"/>
          </a:xfrm>
        </p:spPr>
        <p:txBody>
          <a:bodyPr/>
          <a:lstStyle/>
          <a:p>
            <a:r>
              <a:rPr lang="en-US" altLang="zh-CN" dirty="0">
                <a:latin typeface="Times New Roman" panose="02020603050405020304" pitchFamily="18" charset="0"/>
              </a:rPr>
              <a:t>2</a:t>
            </a:r>
            <a:r>
              <a:rPr lang="zh-CN" altLang="en-US" dirty="0">
                <a:latin typeface="Times New Roman" panose="02020603050405020304" pitchFamily="18" charset="0"/>
              </a:rPr>
              <a:t>．电流脉动及其波形的连续与断续</a:t>
            </a:r>
          </a:p>
        </p:txBody>
      </p:sp>
      <p:sp>
        <p:nvSpPr>
          <p:cNvPr id="57347" name="Rectangle 3"/>
          <p:cNvSpPr>
            <a:spLocks noGrp="1" noChangeArrowheads="1"/>
          </p:cNvSpPr>
          <p:nvPr>
            <p:ph idx="1"/>
          </p:nvPr>
        </p:nvSpPr>
        <p:spPr>
          <a:xfrm>
            <a:off x="611560" y="1916832"/>
            <a:ext cx="7848600" cy="4829175"/>
          </a:xfrm>
        </p:spPr>
        <p:txBody>
          <a:bodyPr/>
          <a:lstStyle/>
          <a:p>
            <a:r>
              <a:rPr lang="zh-CN" altLang="en-US" dirty="0">
                <a:latin typeface="Times New Roman" panose="02020603050405020304" pitchFamily="18" charset="0"/>
              </a:rPr>
              <a:t>在整流变压器二次侧额定相电压</a:t>
            </a:r>
            <a:r>
              <a:rPr lang="en-US" altLang="zh-CN" i="1" dirty="0">
                <a:latin typeface="Times New Roman" panose="02020603050405020304" pitchFamily="18" charset="0"/>
              </a:rPr>
              <a:t>u</a:t>
            </a:r>
            <a:r>
              <a:rPr lang="en-US" altLang="zh-CN" i="1" baseline="-25000" dirty="0">
                <a:latin typeface="Times New Roman" panose="02020603050405020304" pitchFamily="18" charset="0"/>
              </a:rPr>
              <a:t>2</a:t>
            </a:r>
            <a:r>
              <a:rPr lang="zh-CN" altLang="en-US" dirty="0">
                <a:latin typeface="Times New Roman" panose="02020603050405020304" pitchFamily="18" charset="0"/>
              </a:rPr>
              <a:t>的瞬时值大于反电动势</a:t>
            </a:r>
            <a:r>
              <a:rPr lang="en-US" altLang="zh-CN" i="1" dirty="0">
                <a:latin typeface="Times New Roman" panose="02020603050405020304" pitchFamily="18" charset="0"/>
              </a:rPr>
              <a:t>E</a:t>
            </a:r>
            <a:r>
              <a:rPr lang="zh-CN" altLang="en-US" dirty="0">
                <a:latin typeface="Times New Roman" panose="02020603050405020304" pitchFamily="18" charset="0"/>
              </a:rPr>
              <a:t>时，晶闸管才可能被触发导通。</a:t>
            </a:r>
          </a:p>
          <a:p>
            <a:r>
              <a:rPr lang="zh-CN" altLang="en-US" dirty="0">
                <a:latin typeface="Times New Roman" panose="02020603050405020304" pitchFamily="18" charset="0"/>
              </a:rPr>
              <a:t>导通后如果</a:t>
            </a:r>
            <a:r>
              <a:rPr lang="en-US" altLang="zh-CN" i="1" dirty="0">
                <a:latin typeface="Times New Roman" panose="02020603050405020304" pitchFamily="18" charset="0"/>
              </a:rPr>
              <a:t>u</a:t>
            </a:r>
            <a:r>
              <a:rPr lang="en-US" altLang="zh-CN" i="1" baseline="-25000" dirty="0">
                <a:latin typeface="Times New Roman" panose="02020603050405020304" pitchFamily="18" charset="0"/>
              </a:rPr>
              <a:t>2</a:t>
            </a:r>
            <a:r>
              <a:rPr lang="zh-CN" altLang="en-US" dirty="0">
                <a:latin typeface="Times New Roman" panose="02020603050405020304" pitchFamily="18" charset="0"/>
              </a:rPr>
              <a:t>降低到</a:t>
            </a:r>
            <a:r>
              <a:rPr lang="en-US" altLang="zh-CN" i="1" dirty="0">
                <a:latin typeface="Times New Roman" panose="02020603050405020304" pitchFamily="18" charset="0"/>
              </a:rPr>
              <a:t>E</a:t>
            </a:r>
            <a:r>
              <a:rPr lang="zh-CN" altLang="en-US" dirty="0">
                <a:latin typeface="Times New Roman" panose="02020603050405020304" pitchFamily="18" charset="0"/>
              </a:rPr>
              <a:t>以下，靠电感作用可以维持电流</a:t>
            </a:r>
            <a:r>
              <a:rPr lang="en-US" altLang="zh-CN" i="1" dirty="0">
                <a:latin typeface="Times New Roman" panose="02020603050405020304" pitchFamily="18" charset="0"/>
              </a:rPr>
              <a:t>i</a:t>
            </a:r>
            <a:r>
              <a:rPr lang="en-US" altLang="zh-CN" i="1" baseline="-25000" dirty="0">
                <a:latin typeface="Times New Roman" panose="02020603050405020304" pitchFamily="18" charset="0"/>
              </a:rPr>
              <a:t>d</a:t>
            </a:r>
            <a:r>
              <a:rPr lang="zh-CN" altLang="en-US" dirty="0">
                <a:latin typeface="Times New Roman" panose="02020603050405020304" pitchFamily="18" charset="0"/>
              </a:rPr>
              <a:t>继续流通。</a:t>
            </a:r>
          </a:p>
          <a:p>
            <a:r>
              <a:rPr lang="zh-CN" altLang="en-US" dirty="0">
                <a:latin typeface="Times New Roman" panose="02020603050405020304" pitchFamily="18" charset="0"/>
              </a:rPr>
              <a:t>由于电压波形的脉动，造成了电流波形的脉动。 </a:t>
            </a:r>
          </a:p>
        </p:txBody>
      </p:sp>
    </p:spTree>
    <p:extLst>
      <p:ext uri="{BB962C8B-B14F-4D97-AF65-F5344CB8AC3E}">
        <p14:creationId xmlns:p14="http://schemas.microsoft.com/office/powerpoint/2010/main" val="3445769999"/>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ChangeArrowheads="1"/>
          </p:cNvSpPr>
          <p:nvPr/>
        </p:nvSpPr>
        <p:spPr bwMode="auto">
          <a:xfrm>
            <a:off x="0" y="2300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371" name="Text Box 6"/>
          <p:cNvSpPr txBox="1">
            <a:spLocks noChangeArrowheads="1"/>
          </p:cNvSpPr>
          <p:nvPr/>
        </p:nvSpPr>
        <p:spPr bwMode="auto">
          <a:xfrm>
            <a:off x="611188" y="5013176"/>
            <a:ext cx="81359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chemeClr val="tx1"/>
                </a:solidFill>
              </a:rPr>
              <a:t>图</a:t>
            </a:r>
            <a:r>
              <a:rPr lang="en-US" altLang="zh-CN" sz="3200" dirty="0">
                <a:solidFill>
                  <a:schemeClr val="tx1"/>
                </a:solidFill>
              </a:rPr>
              <a:t>2-3   </a:t>
            </a:r>
            <a:r>
              <a:rPr lang="zh-CN" altLang="en-US" sz="3200" dirty="0">
                <a:solidFill>
                  <a:schemeClr val="tx1"/>
                </a:solidFill>
              </a:rPr>
              <a:t>带负载单相全控桥式整流电路的输出电压和电流波形</a:t>
            </a:r>
          </a:p>
        </p:txBody>
      </p:sp>
      <p:pic>
        <p:nvPicPr>
          <p:cNvPr id="58372" name="Picture 7" descr="02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1340768"/>
            <a:ext cx="8243888"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509499"/>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5364163" y="1844675"/>
            <a:ext cx="3529012"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kumimoji="0" lang="zh-CN" altLang="en-US" sz="3600" dirty="0">
                <a:solidFill>
                  <a:schemeClr val="tx1"/>
                </a:solidFill>
              </a:rPr>
              <a:t>在</a:t>
            </a:r>
            <a:r>
              <a:rPr kumimoji="0" lang="en-US" altLang="zh-CN" sz="3600" i="1" dirty="0">
                <a:solidFill>
                  <a:schemeClr val="tx1"/>
                </a:solidFill>
              </a:rPr>
              <a:t>I</a:t>
            </a:r>
            <a:r>
              <a:rPr kumimoji="0" lang="en-US" altLang="zh-CN" sz="3600" baseline="-25000" dirty="0">
                <a:solidFill>
                  <a:schemeClr val="tx1"/>
                </a:solidFill>
              </a:rPr>
              <a:t>d</a:t>
            </a:r>
            <a:r>
              <a:rPr kumimoji="0" lang="zh-CN" altLang="en-US" sz="3600" dirty="0">
                <a:solidFill>
                  <a:schemeClr val="tx1"/>
                </a:solidFill>
              </a:rPr>
              <a:t>上升阶段，电感储能；</a:t>
            </a:r>
          </a:p>
          <a:p>
            <a:pPr algn="l" eaLnBrk="1" hangingPunct="1"/>
            <a:r>
              <a:rPr kumimoji="0" lang="zh-CN" altLang="en-US" sz="3600" dirty="0">
                <a:solidFill>
                  <a:schemeClr val="tx1"/>
                </a:solidFill>
              </a:rPr>
              <a:t>在</a:t>
            </a:r>
            <a:r>
              <a:rPr kumimoji="0" lang="en-US" altLang="zh-CN" sz="3600" i="1" dirty="0">
                <a:solidFill>
                  <a:schemeClr val="tx1"/>
                </a:solidFill>
              </a:rPr>
              <a:t>I</a:t>
            </a:r>
            <a:r>
              <a:rPr kumimoji="0" lang="en-US" altLang="zh-CN" sz="3600" baseline="-25000" dirty="0">
                <a:solidFill>
                  <a:schemeClr val="tx1"/>
                </a:solidFill>
              </a:rPr>
              <a:t>d</a:t>
            </a:r>
            <a:r>
              <a:rPr kumimoji="0" lang="zh-CN" altLang="en-US" sz="3600" dirty="0">
                <a:solidFill>
                  <a:schemeClr val="tx1"/>
                </a:solidFill>
              </a:rPr>
              <a:t>下降阶段，电感中的能量将释放出来维持电流连续。</a:t>
            </a:r>
          </a:p>
        </p:txBody>
      </p:sp>
      <p:sp>
        <p:nvSpPr>
          <p:cNvPr id="59395" name="Rectangle 4"/>
          <p:cNvSpPr>
            <a:spLocks noChangeArrowheads="1"/>
          </p:cNvSpPr>
          <p:nvPr/>
        </p:nvSpPr>
        <p:spPr bwMode="auto">
          <a:xfrm>
            <a:off x="1" y="5009347"/>
            <a:ext cx="52920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kumimoji="0" lang="zh-CN" altLang="en-US" sz="2800" dirty="0">
                <a:solidFill>
                  <a:schemeClr val="tx1"/>
                </a:solidFill>
              </a:rPr>
              <a:t>图</a:t>
            </a:r>
            <a:r>
              <a:rPr kumimoji="0" lang="en-US" altLang="zh-CN" sz="2800" dirty="0">
                <a:solidFill>
                  <a:schemeClr val="tx1"/>
                </a:solidFill>
              </a:rPr>
              <a:t>2</a:t>
            </a:r>
            <a:r>
              <a:rPr kumimoji="0" lang="zh-CN" altLang="en-US" sz="2800" dirty="0">
                <a:solidFill>
                  <a:schemeClr val="tx1"/>
                </a:solidFill>
              </a:rPr>
              <a:t>－</a:t>
            </a:r>
            <a:r>
              <a:rPr kumimoji="0" lang="en-US" altLang="zh-CN" sz="2800" dirty="0">
                <a:solidFill>
                  <a:schemeClr val="tx1"/>
                </a:solidFill>
              </a:rPr>
              <a:t>4  V-M</a:t>
            </a:r>
            <a:r>
              <a:rPr kumimoji="0" lang="zh-CN" altLang="en-US" sz="2800" dirty="0">
                <a:solidFill>
                  <a:schemeClr val="tx1"/>
                </a:solidFill>
              </a:rPr>
              <a:t>系统的电流波形</a:t>
            </a:r>
          </a:p>
          <a:p>
            <a:pPr eaLnBrk="1" hangingPunct="1"/>
            <a:r>
              <a:rPr kumimoji="0" lang="en-US" altLang="zh-CN" sz="2800" dirty="0">
                <a:solidFill>
                  <a:schemeClr val="tx1"/>
                </a:solidFill>
              </a:rPr>
              <a:t>(a) </a:t>
            </a:r>
            <a:r>
              <a:rPr kumimoji="0" lang="zh-CN" altLang="en-US" sz="2800" dirty="0">
                <a:solidFill>
                  <a:schemeClr val="tx1"/>
                </a:solidFill>
              </a:rPr>
              <a:t>电流连续	</a:t>
            </a:r>
          </a:p>
        </p:txBody>
      </p:sp>
      <p:pic>
        <p:nvPicPr>
          <p:cNvPr id="59396" name="Picture 5" descr="0204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12875"/>
            <a:ext cx="4824412"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a:extLst>
              <a:ext uri="{FF2B5EF4-FFF2-40B4-BE49-F238E27FC236}">
                <a16:creationId xmlns:a16="http://schemas.microsoft.com/office/drawing/2014/main" id="{D0FA91F9-F04D-4E93-981E-7B1A4C0EF84C}"/>
              </a:ext>
            </a:extLst>
          </p:cNvPr>
          <p:cNvSpPr>
            <a:spLocks noChangeArrowheads="1"/>
          </p:cNvSpPr>
          <p:nvPr/>
        </p:nvSpPr>
        <p:spPr bwMode="auto">
          <a:xfrm>
            <a:off x="455874" y="620688"/>
            <a:ext cx="60603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kumimoji="0" lang="zh-CN" altLang="en-US" sz="2800" b="1" dirty="0">
                <a:solidFill>
                  <a:schemeClr val="tx2"/>
                </a:solidFill>
              </a:rPr>
              <a:t>（</a:t>
            </a:r>
            <a:r>
              <a:rPr kumimoji="0" lang="en-US" altLang="zh-CN" sz="2800" b="1" dirty="0">
                <a:solidFill>
                  <a:schemeClr val="tx2"/>
                </a:solidFill>
              </a:rPr>
              <a:t>1</a:t>
            </a:r>
            <a:r>
              <a:rPr kumimoji="0" lang="zh-CN" altLang="en-US" sz="2800" b="1" dirty="0">
                <a:solidFill>
                  <a:schemeClr val="tx2"/>
                </a:solidFill>
              </a:rPr>
              <a:t>）电感较大、负载电流足够大：</a:t>
            </a:r>
          </a:p>
        </p:txBody>
      </p:sp>
    </p:spTree>
    <p:extLst>
      <p:ext uri="{BB962C8B-B14F-4D97-AF65-F5344CB8AC3E}">
        <p14:creationId xmlns:p14="http://schemas.microsoft.com/office/powerpoint/2010/main" val="1616637687"/>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250826" y="4937910"/>
            <a:ext cx="50419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kumimoji="0" lang="zh-CN" altLang="en-US" sz="2800" dirty="0">
                <a:solidFill>
                  <a:schemeClr val="tx1"/>
                </a:solidFill>
              </a:rPr>
              <a:t>图</a:t>
            </a:r>
            <a:r>
              <a:rPr kumimoji="0" lang="en-US" altLang="zh-CN" sz="2800" dirty="0">
                <a:solidFill>
                  <a:schemeClr val="tx1"/>
                </a:solidFill>
              </a:rPr>
              <a:t>2</a:t>
            </a:r>
            <a:r>
              <a:rPr kumimoji="0" lang="zh-CN" altLang="en-US" sz="2800" dirty="0">
                <a:solidFill>
                  <a:schemeClr val="tx1"/>
                </a:solidFill>
              </a:rPr>
              <a:t>－</a:t>
            </a:r>
            <a:r>
              <a:rPr kumimoji="0" lang="en-US" altLang="zh-CN" sz="2800" dirty="0">
                <a:solidFill>
                  <a:schemeClr val="tx1"/>
                </a:solidFill>
              </a:rPr>
              <a:t>4  V-M</a:t>
            </a:r>
            <a:r>
              <a:rPr kumimoji="0" lang="zh-CN" altLang="en-US" sz="2800" dirty="0">
                <a:solidFill>
                  <a:schemeClr val="tx1"/>
                </a:solidFill>
              </a:rPr>
              <a:t>系统的电流波形     </a:t>
            </a:r>
          </a:p>
          <a:p>
            <a:pPr eaLnBrk="1" hangingPunct="1"/>
            <a:r>
              <a:rPr kumimoji="0" lang="zh-CN" altLang="en-US" sz="2800" dirty="0">
                <a:solidFill>
                  <a:schemeClr val="tx1"/>
                </a:solidFill>
              </a:rPr>
              <a:t>（</a:t>
            </a:r>
            <a:r>
              <a:rPr kumimoji="0" lang="en-US" altLang="zh-CN" sz="2800" dirty="0">
                <a:solidFill>
                  <a:schemeClr val="tx1"/>
                </a:solidFill>
              </a:rPr>
              <a:t>b</a:t>
            </a:r>
            <a:r>
              <a:rPr kumimoji="0" lang="zh-CN" altLang="en-US" sz="2800" dirty="0">
                <a:solidFill>
                  <a:schemeClr val="tx1"/>
                </a:solidFill>
              </a:rPr>
              <a:t>）电流断续</a:t>
            </a:r>
          </a:p>
        </p:txBody>
      </p:sp>
      <p:sp>
        <p:nvSpPr>
          <p:cNvPr id="60419" name="Rectangle 4"/>
          <p:cNvSpPr>
            <a:spLocks noChangeArrowheads="1"/>
          </p:cNvSpPr>
          <p:nvPr/>
        </p:nvSpPr>
        <p:spPr bwMode="auto">
          <a:xfrm>
            <a:off x="5508625" y="1844675"/>
            <a:ext cx="3421063"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kumimoji="0" lang="zh-CN" altLang="en-US" sz="3600" dirty="0">
                <a:solidFill>
                  <a:schemeClr val="tx1"/>
                </a:solidFill>
              </a:rPr>
              <a:t>当负载电流较小时，电感中的储能较少，</a:t>
            </a:r>
          </a:p>
          <a:p>
            <a:pPr algn="l" eaLnBrk="1" hangingPunct="1"/>
            <a:r>
              <a:rPr kumimoji="0" lang="zh-CN" altLang="en-US" sz="3600" dirty="0">
                <a:solidFill>
                  <a:schemeClr val="tx1"/>
                </a:solidFill>
              </a:rPr>
              <a:t>等到</a:t>
            </a:r>
            <a:r>
              <a:rPr kumimoji="0" lang="en-US" altLang="zh-CN" sz="3600" i="1" dirty="0">
                <a:solidFill>
                  <a:schemeClr val="tx1"/>
                </a:solidFill>
              </a:rPr>
              <a:t>I</a:t>
            </a:r>
            <a:r>
              <a:rPr kumimoji="0" lang="en-US" altLang="zh-CN" sz="3600" baseline="-25000" dirty="0">
                <a:solidFill>
                  <a:schemeClr val="tx1"/>
                </a:solidFill>
              </a:rPr>
              <a:t>d</a:t>
            </a:r>
            <a:r>
              <a:rPr kumimoji="0" lang="zh-CN" altLang="en-US" sz="3600" dirty="0">
                <a:solidFill>
                  <a:schemeClr val="tx1"/>
                </a:solidFill>
              </a:rPr>
              <a:t>下降到零时，造成电流波形断续。</a:t>
            </a:r>
          </a:p>
        </p:txBody>
      </p:sp>
      <p:pic>
        <p:nvPicPr>
          <p:cNvPr id="60420" name="Picture 5" descr="0204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341438"/>
            <a:ext cx="4824412" cy="3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1C91FAFD-B504-4628-9B89-A0B726648053}"/>
              </a:ext>
            </a:extLst>
          </p:cNvPr>
          <p:cNvSpPr>
            <a:spLocks noChangeArrowheads="1"/>
          </p:cNvSpPr>
          <p:nvPr/>
        </p:nvSpPr>
        <p:spPr bwMode="auto">
          <a:xfrm>
            <a:off x="455874" y="620688"/>
            <a:ext cx="56282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kumimoji="0" lang="zh-CN" altLang="en-US" sz="2800" b="1" dirty="0">
                <a:solidFill>
                  <a:schemeClr val="tx2"/>
                </a:solidFill>
              </a:rPr>
              <a:t>（</a:t>
            </a:r>
            <a:r>
              <a:rPr kumimoji="0" lang="en-US" altLang="zh-CN" sz="2800" b="1" dirty="0">
                <a:solidFill>
                  <a:schemeClr val="tx2"/>
                </a:solidFill>
              </a:rPr>
              <a:t>2</a:t>
            </a:r>
            <a:r>
              <a:rPr kumimoji="0" lang="zh-CN" altLang="en-US" sz="2800" b="1" dirty="0">
                <a:solidFill>
                  <a:schemeClr val="tx2"/>
                </a:solidFill>
              </a:rPr>
              <a:t>）电感较小、负载电流较小：</a:t>
            </a:r>
          </a:p>
        </p:txBody>
      </p:sp>
    </p:spTree>
    <p:extLst>
      <p:ext uri="{BB962C8B-B14F-4D97-AF65-F5344CB8AC3E}">
        <p14:creationId xmlns:p14="http://schemas.microsoft.com/office/powerpoint/2010/main" val="426884015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68313" y="812800"/>
            <a:ext cx="8459787" cy="708025"/>
          </a:xfrm>
          <a:solidFill>
            <a:srgbClr val="666699"/>
          </a:solidFill>
        </p:spPr>
        <p:txBody>
          <a:bodyPr/>
          <a:lstStyle/>
          <a:p>
            <a:r>
              <a:rPr lang="en-US" altLang="zh-CN" b="1">
                <a:solidFill>
                  <a:srgbClr val="FFFFFF"/>
                </a:solidFill>
                <a:ea typeface="隶书" panose="02010509060101010101" pitchFamily="49" charset="-122"/>
              </a:rPr>
              <a:t>    1.1 </a:t>
            </a:r>
            <a:r>
              <a:rPr lang="zh-CN" altLang="en-US">
                <a:solidFill>
                  <a:srgbClr val="FFFFFF"/>
                </a:solidFill>
                <a:ea typeface="黑体" panose="02010609060101010101" pitchFamily="49" charset="-122"/>
              </a:rPr>
              <a:t>什么是运动控制系统</a:t>
            </a:r>
          </a:p>
        </p:txBody>
      </p:sp>
      <p:sp>
        <p:nvSpPr>
          <p:cNvPr id="105477" name="Text Box 5"/>
          <p:cNvSpPr txBox="1">
            <a:spLocks noChangeArrowheads="1"/>
          </p:cNvSpPr>
          <p:nvPr/>
        </p:nvSpPr>
        <p:spPr bwMode="auto">
          <a:xfrm>
            <a:off x="642938" y="2060575"/>
            <a:ext cx="7921625" cy="3539430"/>
          </a:xfrm>
          <a:prstGeom prst="rect">
            <a:avLst/>
          </a:prstGeom>
          <a:noFill/>
          <a:ln w="12700" cap="sq">
            <a:noFill/>
            <a:miter lim="800000"/>
            <a:headEnd type="none" w="sm" len="sm"/>
            <a:tailEnd type="none" w="sm" len="sm"/>
          </a:ln>
          <a:effectLst/>
        </p:spPr>
        <p:txBody>
          <a:bodyPr>
            <a:spAutoFit/>
          </a:bodyPr>
          <a:lstStyle/>
          <a:p>
            <a:pPr algn="l">
              <a:defRPr/>
            </a:pPr>
            <a:endParaRPr lang="en-US" altLang="zh-CN" sz="2800" b="1" dirty="0">
              <a:solidFill>
                <a:schemeClr val="tx2"/>
              </a:solidFill>
              <a:effectLst>
                <a:outerShdw blurRad="38100" dist="38100" dir="2700000" algn="tl">
                  <a:srgbClr val="FFFFFF"/>
                </a:outerShdw>
              </a:effectLst>
              <a:ea typeface="宋体" panose="02010600030101010101" pitchFamily="2" charset="-122"/>
            </a:endParaRPr>
          </a:p>
          <a:p>
            <a:pPr algn="l">
              <a:defRPr/>
            </a:pPr>
            <a:r>
              <a:rPr lang="zh-CN" altLang="en-US" sz="2800" b="1" dirty="0">
                <a:solidFill>
                  <a:schemeClr val="tx2"/>
                </a:solidFill>
                <a:effectLst>
                  <a:outerShdw blurRad="38100" dist="38100" dir="2700000" algn="tl">
                    <a:srgbClr val="FFFFFF"/>
                  </a:outerShdw>
                </a:effectLst>
                <a:ea typeface="宋体" panose="02010600030101010101" pitchFamily="2" charset="-122"/>
              </a:rPr>
              <a:t>运动控制系统（</a:t>
            </a:r>
            <a:r>
              <a:rPr lang="en-US" altLang="zh-CN" sz="2800" b="1" dirty="0">
                <a:solidFill>
                  <a:schemeClr val="tx2"/>
                </a:solidFill>
                <a:effectLst>
                  <a:outerShdw blurRad="38100" dist="38100" dir="2700000" algn="tl">
                    <a:srgbClr val="FFFFFF"/>
                  </a:outerShdw>
                </a:effectLst>
                <a:ea typeface="宋体" panose="02010600030101010101" pitchFamily="2" charset="-122"/>
              </a:rPr>
              <a:t>motion control system</a:t>
            </a:r>
            <a:r>
              <a:rPr lang="zh-CN" altLang="en-US" sz="2800" b="1" dirty="0">
                <a:solidFill>
                  <a:schemeClr val="tx2"/>
                </a:solidFill>
                <a:effectLst>
                  <a:outerShdw blurRad="38100" dist="38100" dir="2700000" algn="tl">
                    <a:srgbClr val="FFFFFF"/>
                  </a:outerShdw>
                </a:effectLst>
                <a:ea typeface="宋体" panose="02010600030101010101" pitchFamily="2" charset="-122"/>
              </a:rPr>
              <a:t>）：</a:t>
            </a:r>
            <a:r>
              <a:rPr lang="zh-CN" altLang="en-US" sz="2800" dirty="0">
                <a:solidFill>
                  <a:schemeClr val="tx2"/>
                </a:solidFill>
                <a:effectLst>
                  <a:outerShdw blurRad="38100" dist="38100" dir="2700000" algn="tl">
                    <a:srgbClr val="FFFFFF"/>
                  </a:outerShdw>
                </a:effectLst>
                <a:ea typeface="宋体" panose="02010600030101010101" pitchFamily="2" charset="-122"/>
              </a:rPr>
              <a:t>控制</a:t>
            </a:r>
            <a:r>
              <a:rPr lang="zh-CN" altLang="en-US" sz="2800" dirty="0">
                <a:solidFill>
                  <a:srgbClr val="FF0000"/>
                </a:solidFill>
                <a:effectLst>
                  <a:outerShdw blurRad="38100" dist="38100" dir="2700000" algn="tl">
                    <a:srgbClr val="FFFFFF"/>
                  </a:outerShdw>
                </a:effectLst>
                <a:ea typeface="宋体" panose="02010600030101010101" pitchFamily="2" charset="-122"/>
              </a:rPr>
              <a:t>机械运动</a:t>
            </a:r>
            <a:r>
              <a:rPr lang="en-US" altLang="zh-CN" sz="2800" dirty="0">
                <a:solidFill>
                  <a:schemeClr val="tx2"/>
                </a:solidFill>
                <a:effectLst>
                  <a:outerShdw blurRad="38100" dist="38100" dir="2700000" algn="tl">
                    <a:srgbClr val="FFFFFF"/>
                  </a:outerShdw>
                </a:effectLst>
                <a:ea typeface="宋体" panose="02010600030101010101" pitchFamily="2" charset="-122"/>
              </a:rPr>
              <a:t>(</a:t>
            </a:r>
            <a:r>
              <a:rPr lang="zh-CN" altLang="en-US" sz="2800" dirty="0">
                <a:solidFill>
                  <a:schemeClr val="tx2"/>
                </a:solidFill>
                <a:effectLst>
                  <a:outerShdw blurRad="38100" dist="38100" dir="2700000" algn="tl">
                    <a:srgbClr val="FFFFFF"/>
                  </a:outerShdw>
                </a:effectLst>
                <a:ea typeface="宋体" panose="02010600030101010101" pitchFamily="2" charset="-122"/>
              </a:rPr>
              <a:t>速度，加速度，位移等机械量</a:t>
            </a:r>
            <a:r>
              <a:rPr lang="en-US" altLang="zh-CN" sz="2800" dirty="0">
                <a:solidFill>
                  <a:schemeClr val="tx2"/>
                </a:solidFill>
                <a:effectLst>
                  <a:outerShdw blurRad="38100" dist="38100" dir="2700000" algn="tl">
                    <a:srgbClr val="FFFFFF"/>
                  </a:outerShdw>
                </a:effectLst>
                <a:ea typeface="宋体" panose="02010600030101010101" pitchFamily="2" charset="-122"/>
              </a:rPr>
              <a:t>)</a:t>
            </a:r>
            <a:r>
              <a:rPr lang="zh-CN" altLang="en-US" sz="2800" dirty="0">
                <a:solidFill>
                  <a:schemeClr val="tx2"/>
                </a:solidFill>
                <a:effectLst>
                  <a:outerShdw blurRad="38100" dist="38100" dir="2700000" algn="tl">
                    <a:srgbClr val="FFFFFF"/>
                  </a:outerShdw>
                </a:effectLst>
                <a:ea typeface="宋体" panose="02010600030101010101" pitchFamily="2" charset="-122"/>
              </a:rPr>
              <a:t>的</a:t>
            </a:r>
            <a:r>
              <a:rPr lang="zh-CN" altLang="en-US" sz="2800" dirty="0">
                <a:solidFill>
                  <a:srgbClr val="FF0000"/>
                </a:solidFill>
                <a:effectLst>
                  <a:outerShdw blurRad="38100" dist="38100" dir="2700000" algn="tl">
                    <a:srgbClr val="FFFFFF"/>
                  </a:outerShdw>
                </a:effectLst>
                <a:ea typeface="宋体" panose="02010600030101010101" pitchFamily="2" charset="-122"/>
              </a:rPr>
              <a:t>自动控制系统</a:t>
            </a:r>
            <a:r>
              <a:rPr lang="zh-CN" altLang="en-US" sz="2800" dirty="0">
                <a:solidFill>
                  <a:schemeClr val="tx2"/>
                </a:solidFill>
                <a:effectLst>
                  <a:outerShdw blurRad="38100" dist="38100" dir="2700000" algn="tl">
                    <a:srgbClr val="FFFFFF"/>
                  </a:outerShdw>
                </a:effectLst>
                <a:ea typeface="宋体" panose="02010600030101010101" pitchFamily="2" charset="-122"/>
              </a:rPr>
              <a:t>。（</a:t>
            </a:r>
            <a:r>
              <a:rPr lang="zh-CN" altLang="en-US" sz="2800" dirty="0">
                <a:solidFill>
                  <a:schemeClr val="tx2"/>
                </a:solidFill>
                <a:ea typeface="宋体" panose="02010600030101010101" pitchFamily="2" charset="-122"/>
              </a:rPr>
              <a:t>解决“电能</a:t>
            </a:r>
            <a:r>
              <a:rPr lang="zh-CN" altLang="en-US" sz="2800" dirty="0">
                <a:solidFill>
                  <a:schemeClr val="tx2"/>
                </a:solidFill>
                <a:ea typeface="宋体" panose="02010600030101010101" pitchFamily="2" charset="-122"/>
                <a:sym typeface="Wingdings" panose="05000000000000000000" pitchFamily="2" charset="2"/>
              </a:rPr>
              <a:t></a:t>
            </a:r>
            <a:r>
              <a:rPr lang="zh-CN" altLang="en-US" sz="2800" dirty="0">
                <a:solidFill>
                  <a:schemeClr val="tx2"/>
                </a:solidFill>
                <a:ea typeface="宋体" panose="02010600030101010101" pitchFamily="2" charset="-122"/>
              </a:rPr>
              <a:t>机械能”中的控制问题）</a:t>
            </a:r>
            <a:endParaRPr lang="en-US" altLang="zh-CN" sz="2800" dirty="0">
              <a:solidFill>
                <a:schemeClr val="tx2"/>
              </a:solidFill>
              <a:ea typeface="宋体" panose="02010600030101010101" pitchFamily="2" charset="-122"/>
            </a:endParaRPr>
          </a:p>
          <a:p>
            <a:pPr algn="l">
              <a:defRPr/>
            </a:pPr>
            <a:endParaRPr lang="en-US" altLang="zh-CN" sz="2800" dirty="0">
              <a:solidFill>
                <a:schemeClr val="tx2"/>
              </a:solidFill>
              <a:ea typeface="宋体" panose="02010600030101010101" pitchFamily="2" charset="-122"/>
            </a:endParaRPr>
          </a:p>
          <a:p>
            <a:pPr>
              <a:defRPr/>
            </a:pPr>
            <a:r>
              <a:rPr lang="zh-CN" altLang="en-US" sz="2800" b="1" dirty="0">
                <a:solidFill>
                  <a:schemeClr val="tx2"/>
                </a:solidFill>
                <a:effectLst>
                  <a:outerShdw blurRad="38100" dist="38100" dir="2700000" algn="tl">
                    <a:srgbClr val="FFFFFF"/>
                  </a:outerShdw>
                </a:effectLst>
                <a:ea typeface="宋体" panose="02010600030101010101" pitchFamily="2" charset="-122"/>
              </a:rPr>
              <a:t>被控量</a:t>
            </a:r>
            <a:r>
              <a:rPr lang="zh-CN" altLang="en-US" sz="2800" dirty="0">
                <a:solidFill>
                  <a:schemeClr val="tx2"/>
                </a:solidFill>
                <a:effectLst>
                  <a:outerShdw blurRad="38100" dist="38100" dir="2700000" algn="tl">
                    <a:srgbClr val="FFFFFF"/>
                  </a:outerShdw>
                </a:effectLst>
                <a:ea typeface="宋体" panose="02010600030101010101" pitchFamily="2" charset="-122"/>
              </a:rPr>
              <a:t>：位移、速度等；</a:t>
            </a:r>
            <a:endParaRPr lang="en-US" altLang="zh-CN" sz="2800" dirty="0">
              <a:solidFill>
                <a:schemeClr val="tx2"/>
              </a:solidFill>
              <a:effectLst>
                <a:outerShdw blurRad="38100" dist="38100" dir="2700000" algn="tl">
                  <a:srgbClr val="FFFFFF"/>
                </a:outerShdw>
              </a:effectLst>
              <a:ea typeface="宋体" panose="02010600030101010101" pitchFamily="2" charset="-122"/>
            </a:endParaRPr>
          </a:p>
          <a:p>
            <a:pPr>
              <a:defRPr/>
            </a:pPr>
            <a:r>
              <a:rPr lang="zh-CN" altLang="en-US" sz="2800" b="1" dirty="0">
                <a:solidFill>
                  <a:schemeClr val="tx2"/>
                </a:solidFill>
                <a:effectLst>
                  <a:outerShdw blurRad="38100" dist="38100" dir="2700000" algn="tl">
                    <a:srgbClr val="FFFFFF"/>
                  </a:outerShdw>
                </a:effectLst>
                <a:ea typeface="宋体" panose="02010600030101010101" pitchFamily="2" charset="-122"/>
              </a:rPr>
              <a:t>控制量</a:t>
            </a:r>
            <a:r>
              <a:rPr lang="zh-CN" altLang="en-US" sz="2800" dirty="0">
                <a:solidFill>
                  <a:schemeClr val="tx2"/>
                </a:solidFill>
                <a:effectLst>
                  <a:outerShdw blurRad="38100" dist="38100" dir="2700000" algn="tl">
                    <a:srgbClr val="FFFFFF"/>
                  </a:outerShdw>
                </a:effectLst>
                <a:ea typeface="宋体" panose="02010600030101010101" pitchFamily="2" charset="-122"/>
              </a:rPr>
              <a:t>：电压、电流、频率等；</a:t>
            </a:r>
            <a:endParaRPr lang="en-US" altLang="zh-CN" sz="2800" dirty="0">
              <a:solidFill>
                <a:schemeClr val="tx2"/>
              </a:solidFill>
              <a:effectLst>
                <a:outerShdw blurRad="38100" dist="38100" dir="2700000" algn="tl">
                  <a:srgbClr val="FFFFFF"/>
                </a:outerShdw>
              </a:effectLst>
              <a:ea typeface="宋体" panose="02010600030101010101" pitchFamily="2" charset="-122"/>
            </a:endParaRPr>
          </a:p>
        </p:txBody>
      </p:sp>
      <p:sp>
        <p:nvSpPr>
          <p:cNvPr id="17413" name="矩形 6"/>
          <p:cNvSpPr>
            <a:spLocks noChangeArrowheads="1"/>
          </p:cNvSpPr>
          <p:nvPr/>
        </p:nvSpPr>
        <p:spPr bwMode="auto">
          <a:xfrm>
            <a:off x="255588" y="1844675"/>
            <a:ext cx="4200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en-US" altLang="zh-CN" sz="3200" b="1"/>
              <a:t>1</a:t>
            </a:r>
            <a:r>
              <a:rPr lang="zh-CN" altLang="en-US" sz="3200" b="1"/>
              <a:t>） 认识运动控制系统</a:t>
            </a:r>
            <a:endParaRPr lang="zh-CN" altLang="en-US" sz="3200"/>
          </a:p>
        </p:txBody>
      </p:sp>
      <p:sp>
        <p:nvSpPr>
          <p:cNvPr id="8" name="Text Box 5">
            <a:extLst>
              <a:ext uri="{FF2B5EF4-FFF2-40B4-BE49-F238E27FC236}">
                <a16:creationId xmlns:a16="http://schemas.microsoft.com/office/drawing/2014/main" id="{078513F9-F5AD-4B99-868D-9DF9D37C0430}"/>
              </a:ext>
            </a:extLst>
          </p:cNvPr>
          <p:cNvSpPr txBox="1">
            <a:spLocks noChangeArrowheads="1"/>
          </p:cNvSpPr>
          <p:nvPr/>
        </p:nvSpPr>
        <p:spPr bwMode="auto">
          <a:xfrm>
            <a:off x="607055" y="4077072"/>
            <a:ext cx="7921625" cy="800219"/>
          </a:xfrm>
          <a:prstGeom prst="rect">
            <a:avLst/>
          </a:prstGeom>
          <a:noFill/>
          <a:ln w="12700" cap="sq">
            <a:noFill/>
            <a:miter lim="800000"/>
            <a:headEnd type="none" w="sm" len="sm"/>
            <a:tailEnd type="none" w="sm" len="sm"/>
          </a:ln>
          <a:effectLst/>
        </p:spPr>
        <p:txBody>
          <a:bodyPr>
            <a:spAutoFit/>
          </a:bodyPr>
          <a:lstStyle/>
          <a:p>
            <a:pPr algn="l">
              <a:defRPr/>
            </a:pPr>
            <a:endParaRPr lang="en-US" altLang="zh-CN" sz="2800" b="1" dirty="0">
              <a:solidFill>
                <a:schemeClr val="tx2"/>
              </a:solidFill>
              <a:effectLst>
                <a:outerShdw blurRad="38100" dist="38100" dir="2700000" algn="tl">
                  <a:srgbClr val="FFFFFF"/>
                </a:outerShdw>
              </a:effectLst>
              <a:ea typeface="宋体" panose="02010600030101010101" pitchFamily="2" charset="-122"/>
            </a:endParaRPr>
          </a:p>
          <a:p>
            <a:pPr>
              <a:defRPr/>
            </a:pPr>
            <a:endParaRPr lang="zh-CN" altLang="en-US" dirty="0">
              <a:solidFill>
                <a:schemeClr val="tx2"/>
              </a:solidFill>
              <a:effectLst>
                <a:outerShdw blurRad="38100" dist="38100" dir="2700000" algn="tl">
                  <a:srgbClr val="FFFFFF"/>
                </a:outerShdw>
              </a:effectLst>
              <a:ea typeface="宋体" panose="02010600030101010101" pitchFamily="2" charset="-122"/>
            </a:endParaRPr>
          </a:p>
        </p:txBody>
      </p:sp>
    </p:spTree>
    <p:extLst>
      <p:ext uri="{BB962C8B-B14F-4D97-AF65-F5344CB8AC3E}">
        <p14:creationId xmlns:p14="http://schemas.microsoft.com/office/powerpoint/2010/main" val="107803749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7"/>
                                        </p:tgtEl>
                                        <p:attrNameLst>
                                          <p:attrName>style.visibility</p:attrName>
                                        </p:attrNameLst>
                                      </p:cBhvr>
                                      <p:to>
                                        <p:strVal val="visible"/>
                                      </p:to>
                                    </p:set>
                                    <p:animEffect transition="in" filter="blinds(horizontal)">
                                      <p:cBhvr>
                                        <p:cTn id="7" dur="500"/>
                                        <p:tgtEl>
                                          <p:spTgt spid="1054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718343" y="3645024"/>
            <a:ext cx="7707313" cy="612775"/>
          </a:xfrm>
        </p:spPr>
        <p:txBody>
          <a:bodyPr/>
          <a:lstStyle/>
          <a:p>
            <a:r>
              <a:rPr lang="zh-CN" altLang="en-US" dirty="0"/>
              <a:t>抑制电流脉动的措施 </a:t>
            </a:r>
          </a:p>
        </p:txBody>
      </p:sp>
      <p:sp>
        <p:nvSpPr>
          <p:cNvPr id="61443" name="Rectangle 3"/>
          <p:cNvSpPr>
            <a:spLocks noGrp="1" noChangeArrowheads="1"/>
          </p:cNvSpPr>
          <p:nvPr>
            <p:ph idx="1"/>
          </p:nvPr>
        </p:nvSpPr>
        <p:spPr>
          <a:xfrm>
            <a:off x="539552" y="4653136"/>
            <a:ext cx="7187579" cy="1379984"/>
          </a:xfrm>
        </p:spPr>
        <p:txBody>
          <a:bodyPr/>
          <a:lstStyle/>
          <a:p>
            <a:pPr>
              <a:buFont typeface="Wingdings" panose="05000000000000000000" pitchFamily="2" charset="2"/>
              <a:buNone/>
            </a:pP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）增加整流电路相数，或采用多重化技术；</a:t>
            </a:r>
          </a:p>
          <a:p>
            <a:pPr>
              <a:buFont typeface="Wingdings" panose="05000000000000000000" pitchFamily="2" charset="2"/>
              <a:buNone/>
            </a:pPr>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）设置电感量足够大的平波电抗器。</a:t>
            </a:r>
          </a:p>
        </p:txBody>
      </p:sp>
      <p:sp>
        <p:nvSpPr>
          <p:cNvPr id="4" name="Rectangle 2">
            <a:extLst>
              <a:ext uri="{FF2B5EF4-FFF2-40B4-BE49-F238E27FC236}">
                <a16:creationId xmlns:a16="http://schemas.microsoft.com/office/drawing/2014/main" id="{DCFF4978-EA74-4AE8-A702-0B7FAD1FE7C1}"/>
              </a:ext>
            </a:extLst>
          </p:cNvPr>
          <p:cNvSpPr txBox="1">
            <a:spLocks noChangeArrowheads="1"/>
          </p:cNvSpPr>
          <p:nvPr/>
        </p:nvSpPr>
        <p:spPr bwMode="auto">
          <a:xfrm>
            <a:off x="611560" y="824880"/>
            <a:ext cx="77073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r>
              <a:rPr lang="zh-CN" altLang="en-US" dirty="0">
                <a:solidFill>
                  <a:schemeClr val="tx1"/>
                </a:solidFill>
              </a:rPr>
              <a:t>电流脉动的影响</a:t>
            </a:r>
          </a:p>
        </p:txBody>
      </p:sp>
      <p:sp>
        <p:nvSpPr>
          <p:cNvPr id="2" name="Rectangle 4">
            <a:extLst>
              <a:ext uri="{FF2B5EF4-FFF2-40B4-BE49-F238E27FC236}">
                <a16:creationId xmlns:a16="http://schemas.microsoft.com/office/drawing/2014/main" id="{0456AE4A-954D-460D-973B-3F7E51EEDB21}"/>
              </a:ext>
            </a:extLst>
          </p:cNvPr>
          <p:cNvSpPr>
            <a:spLocks noChangeArrowheads="1"/>
          </p:cNvSpPr>
          <p:nvPr/>
        </p:nvSpPr>
        <p:spPr bwMode="auto">
          <a:xfrm>
            <a:off x="611560" y="1616191"/>
            <a:ext cx="748883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marL="457200" indent="-457200" algn="l" eaLnBrk="1" hangingPunct="1">
              <a:buFont typeface="Wingdings" panose="05000000000000000000" pitchFamily="2" charset="2"/>
              <a:buChar char="Ø"/>
            </a:pPr>
            <a:r>
              <a:rPr kumimoji="0" lang="zh-CN" altLang="en-US" sz="2800" dirty="0">
                <a:solidFill>
                  <a:schemeClr val="tx1"/>
                </a:solidFill>
              </a:rPr>
              <a:t>增加电动机的发热；</a:t>
            </a:r>
            <a:endParaRPr kumimoji="0" lang="en-US" altLang="zh-CN" sz="2800" dirty="0">
              <a:solidFill>
                <a:schemeClr val="tx1"/>
              </a:solidFill>
            </a:endParaRPr>
          </a:p>
          <a:p>
            <a:pPr marL="457200" indent="-457200" algn="l" eaLnBrk="1" hangingPunct="1">
              <a:buFont typeface="Wingdings" panose="05000000000000000000" pitchFamily="2" charset="2"/>
              <a:buChar char="Ø"/>
            </a:pPr>
            <a:r>
              <a:rPr kumimoji="0" lang="zh-CN" altLang="en-US" sz="2800" dirty="0">
                <a:solidFill>
                  <a:schemeClr val="tx1"/>
                </a:solidFill>
              </a:rPr>
              <a:t>产生脉动转矩，对生产机械不利；</a:t>
            </a:r>
            <a:endParaRPr kumimoji="0" lang="en-US" altLang="zh-CN" sz="2800" dirty="0">
              <a:solidFill>
                <a:schemeClr val="tx1"/>
              </a:solidFill>
            </a:endParaRPr>
          </a:p>
          <a:p>
            <a:pPr marL="457200" indent="-457200" algn="l" eaLnBrk="1" hangingPunct="1">
              <a:buFont typeface="Wingdings" panose="05000000000000000000" pitchFamily="2" charset="2"/>
              <a:buChar char="Ø"/>
            </a:pPr>
            <a:r>
              <a:rPr kumimoji="0" lang="zh-CN" altLang="en-US" sz="2800" dirty="0">
                <a:solidFill>
                  <a:schemeClr val="tx1"/>
                </a:solidFill>
              </a:rPr>
              <a:t>给用平均值描述的系统带来非线性因素，引起机械特性的非线性，影响系统性能。</a:t>
            </a:r>
          </a:p>
        </p:txBody>
      </p:sp>
    </p:spTree>
    <p:extLst>
      <p:ext uri="{BB962C8B-B14F-4D97-AF65-F5344CB8AC3E}">
        <p14:creationId xmlns:p14="http://schemas.microsoft.com/office/powerpoint/2010/main" val="43019476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95288" y="982663"/>
            <a:ext cx="8639175" cy="641350"/>
          </a:xfrm>
        </p:spPr>
        <p:txBody>
          <a:bodyPr/>
          <a:lstStyle/>
          <a:p>
            <a:r>
              <a:rPr lang="en-US" altLang="zh-CN" sz="3600">
                <a:latin typeface="Times New Roman" panose="02020603050405020304" pitchFamily="18" charset="0"/>
              </a:rPr>
              <a:t>3</a:t>
            </a:r>
            <a:r>
              <a:rPr lang="zh-CN" altLang="en-US" sz="3600">
                <a:latin typeface="Times New Roman" panose="02020603050405020304" pitchFamily="18" charset="0"/>
              </a:rPr>
              <a:t>．晶闸管整流器</a:t>
            </a:r>
            <a:r>
              <a:rPr lang="en-US" altLang="zh-CN" sz="3600">
                <a:latin typeface="Times New Roman" panose="02020603050405020304" pitchFamily="18" charset="0"/>
              </a:rPr>
              <a:t>-</a:t>
            </a:r>
            <a:r>
              <a:rPr lang="zh-CN" altLang="en-US" sz="3600">
                <a:latin typeface="Times New Roman" panose="02020603050405020304" pitchFamily="18" charset="0"/>
              </a:rPr>
              <a:t>电动机系统的机械特性</a:t>
            </a:r>
          </a:p>
        </p:txBody>
      </p:sp>
      <p:sp>
        <p:nvSpPr>
          <p:cNvPr id="62467" name="Rectangle 3"/>
          <p:cNvSpPr>
            <a:spLocks noGrp="1" noChangeArrowheads="1"/>
          </p:cNvSpPr>
          <p:nvPr>
            <p:ph idx="1"/>
          </p:nvPr>
        </p:nvSpPr>
        <p:spPr>
          <a:xfrm>
            <a:off x="912813" y="1905000"/>
            <a:ext cx="8110537" cy="3540125"/>
          </a:xfrm>
        </p:spPr>
        <p:txBody>
          <a:bodyPr/>
          <a:lstStyle/>
          <a:p>
            <a:r>
              <a:rPr lang="zh-CN" altLang="en-US">
                <a:latin typeface="Times New Roman" panose="02020603050405020304" pitchFamily="18" charset="0"/>
              </a:rPr>
              <a:t>当电流波形连续时，</a:t>
            </a:r>
            <a:r>
              <a:rPr lang="en-US" altLang="zh-CN">
                <a:latin typeface="Times New Roman" panose="02020603050405020304" pitchFamily="18" charset="0"/>
              </a:rPr>
              <a:t>V-M</a:t>
            </a:r>
            <a:r>
              <a:rPr lang="zh-CN" altLang="en-US">
                <a:latin typeface="Times New Roman" panose="02020603050405020304" pitchFamily="18" charset="0"/>
              </a:rPr>
              <a:t>系统的机械特性方程式为</a:t>
            </a:r>
          </a:p>
          <a:p>
            <a:pPr>
              <a:buFont typeface="Wingdings" panose="05000000000000000000" pitchFamily="2" charset="2"/>
              <a:buNone/>
            </a:pPr>
            <a:r>
              <a:rPr lang="zh-CN" altLang="en-US">
                <a:latin typeface="Times New Roman" panose="02020603050405020304" pitchFamily="18" charset="0"/>
              </a:rPr>
              <a:t>								（</a:t>
            </a:r>
            <a:r>
              <a:rPr lang="en-US" altLang="zh-CN">
                <a:latin typeface="Times New Roman" panose="02020603050405020304" pitchFamily="18" charset="0"/>
              </a:rPr>
              <a:t>2-7</a:t>
            </a:r>
            <a:r>
              <a:rPr lang="zh-CN" altLang="en-US">
                <a:latin typeface="Times New Roman" panose="02020603050405020304" pitchFamily="18" charset="0"/>
              </a:rPr>
              <a:t>）</a:t>
            </a:r>
          </a:p>
          <a:p>
            <a:pPr>
              <a:buFont typeface="Wingdings" panose="05000000000000000000" pitchFamily="2" charset="2"/>
              <a:buNone/>
            </a:pPr>
            <a:endParaRPr lang="zh-CN" altLang="en-US">
              <a:latin typeface="Times New Roman" panose="02020603050405020304" pitchFamily="18" charset="0"/>
            </a:endParaRPr>
          </a:p>
          <a:p>
            <a:pPr>
              <a:buFont typeface="Wingdings" panose="05000000000000000000" pitchFamily="2" charset="2"/>
              <a:buNone/>
            </a:pPr>
            <a:r>
              <a:rPr lang="zh-CN" altLang="en-US">
                <a:latin typeface="Times New Roman" panose="02020603050405020304" pitchFamily="18" charset="0"/>
              </a:rPr>
              <a:t>式中，</a:t>
            </a:r>
            <a:r>
              <a:rPr lang="en-US" altLang="zh-CN" i="1">
                <a:latin typeface="Times New Roman" panose="02020603050405020304" pitchFamily="18" charset="0"/>
              </a:rPr>
              <a:t>C</a:t>
            </a:r>
            <a:r>
              <a:rPr lang="en-US" altLang="zh-CN" i="1" baseline="-25000">
                <a:latin typeface="Times New Roman" panose="02020603050405020304" pitchFamily="18" charset="0"/>
              </a:rPr>
              <a:t>e</a:t>
            </a:r>
            <a:r>
              <a:rPr lang="en-US" altLang="zh-CN">
                <a:latin typeface="Times New Roman" panose="02020603050405020304" pitchFamily="18" charset="0"/>
              </a:rPr>
              <a:t>——</a:t>
            </a:r>
            <a:r>
              <a:rPr lang="zh-CN" altLang="en-US">
                <a:latin typeface="Times New Roman" panose="02020603050405020304" pitchFamily="18" charset="0"/>
              </a:rPr>
              <a:t>电动机在额定磁通下的电动势               </a:t>
            </a:r>
          </a:p>
          <a:p>
            <a:pPr>
              <a:buFont typeface="Wingdings" panose="05000000000000000000" pitchFamily="2" charset="2"/>
              <a:buNone/>
            </a:pPr>
            <a:r>
              <a:rPr lang="zh-CN" altLang="en-US">
                <a:latin typeface="Times New Roman" panose="02020603050405020304" pitchFamily="18" charset="0"/>
              </a:rPr>
              <a:t>                        系数</a:t>
            </a:r>
          </a:p>
        </p:txBody>
      </p:sp>
      <p:sp>
        <p:nvSpPr>
          <p:cNvPr id="62468"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2469" name="Object 4"/>
          <p:cNvGraphicFramePr>
            <a:graphicFrameLocks noChangeAspect="1"/>
          </p:cNvGraphicFramePr>
          <p:nvPr/>
        </p:nvGraphicFramePr>
        <p:xfrm>
          <a:off x="1907704" y="2586831"/>
          <a:ext cx="3600450" cy="1255713"/>
        </p:xfrm>
        <a:graphic>
          <a:graphicData uri="http://schemas.openxmlformats.org/presentationml/2006/ole">
            <mc:AlternateContent xmlns:mc="http://schemas.openxmlformats.org/markup-compatibility/2006">
              <mc:Choice xmlns:v="urn:schemas-microsoft-com:vml" Requires="v">
                <p:oleObj spid="_x0000_s13518" name="公式" r:id="rId3" imgW="1231265" imgH="431800" progId="Equation.3">
                  <p:embed/>
                </p:oleObj>
              </mc:Choice>
              <mc:Fallback>
                <p:oleObj name="公式" r:id="rId3" imgW="1231265"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586831"/>
                        <a:ext cx="360045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0"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2471" name="Object 6"/>
          <p:cNvGraphicFramePr>
            <a:graphicFrameLocks noChangeAspect="1"/>
          </p:cNvGraphicFramePr>
          <p:nvPr/>
        </p:nvGraphicFramePr>
        <p:xfrm>
          <a:off x="2484438" y="5300663"/>
          <a:ext cx="2232025" cy="776287"/>
        </p:xfrm>
        <a:graphic>
          <a:graphicData uri="http://schemas.openxmlformats.org/presentationml/2006/ole">
            <mc:AlternateContent xmlns:mc="http://schemas.openxmlformats.org/markup-compatibility/2006">
              <mc:Choice xmlns:v="urn:schemas-microsoft-com:vml" Requires="v">
                <p:oleObj spid="_x0000_s13519" name="公式" r:id="rId5" imgW="660400" imgH="228600" progId="Equation.3">
                  <p:embed/>
                </p:oleObj>
              </mc:Choice>
              <mc:Fallback>
                <p:oleObj name="公式" r:id="rId5" imgW="660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5300663"/>
                        <a:ext cx="22320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2832691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02" name="Rectangle 3"/>
              <p:cNvSpPr>
                <a:spLocks noGrp="1" noChangeArrowheads="1"/>
              </p:cNvSpPr>
              <p:nvPr>
                <p:ph idx="1"/>
              </p:nvPr>
            </p:nvSpPr>
            <p:spPr>
              <a:xfrm>
                <a:off x="647700" y="1014412"/>
                <a:ext cx="7848600" cy="4829175"/>
              </a:xfrm>
            </p:spPr>
            <p:txBody>
              <a:bodyPr/>
              <a:lstStyle/>
              <a:p>
                <a:pPr marL="0" indent="0">
                  <a:lnSpc>
                    <a:spcPct val="90000"/>
                  </a:lnSpc>
                  <a:buFont typeface="Wingdings" panose="05000000000000000000" pitchFamily="2" charset="2"/>
                  <a:buNone/>
                </a:pPr>
                <a:r>
                  <a:rPr lang="zh-CN" altLang="en-US" dirty="0">
                    <a:latin typeface="Times New Roman" panose="02020603050405020304" pitchFamily="18" charset="0"/>
                  </a:rPr>
                  <a:t>在进行调速系统的分析和设计时，把晶闸管触发和整流装置当作系统中的一个环节来看待。在一定工作范围内近似看成线性环节。</a:t>
                </a:r>
                <a:endParaRPr lang="en-US" altLang="zh-CN" dirty="0">
                  <a:latin typeface="Times New Roman" panose="02020603050405020304" pitchFamily="18" charset="0"/>
                </a:endParaRPr>
              </a:p>
              <a:p>
                <a:pPr marL="0" indent="0">
                  <a:lnSpc>
                    <a:spcPct val="90000"/>
                  </a:lnSpc>
                  <a:buFont typeface="Wingdings" panose="05000000000000000000" pitchFamily="2" charset="2"/>
                  <a:buNone/>
                </a:pPr>
                <a:r>
                  <a:rPr lang="zh-CN" altLang="en-US" dirty="0">
                    <a:latin typeface="Times New Roman" panose="02020603050405020304" pitchFamily="18" charset="0"/>
                  </a:rPr>
                  <a:t>在理想情况下，</a:t>
                </a:r>
                <a:r>
                  <a:rPr lang="en-US" altLang="zh-CN" i="1" dirty="0" err="1">
                    <a:latin typeface="Times New Roman" panose="02020603050405020304" pitchFamily="18" charset="0"/>
                  </a:rPr>
                  <a:t>U</a:t>
                </a:r>
                <a:r>
                  <a:rPr lang="en-US" altLang="zh-CN" i="1" baseline="-25000" dirty="0" err="1">
                    <a:latin typeface="Times New Roman" panose="02020603050405020304" pitchFamily="18" charset="0"/>
                  </a:rPr>
                  <a:t>d</a:t>
                </a:r>
                <a:r>
                  <a:rPr lang="zh-CN" altLang="en-US" dirty="0">
                    <a:latin typeface="Times New Roman" panose="02020603050405020304" pitchFamily="18" charset="0"/>
                  </a:rPr>
                  <a:t>和</a:t>
                </a:r>
                <a:r>
                  <a:rPr lang="en-US" altLang="zh-CN" i="1" dirty="0" err="1">
                    <a:latin typeface="Times New Roman" panose="02020603050405020304" pitchFamily="18" charset="0"/>
                  </a:rPr>
                  <a:t>U</a:t>
                </a:r>
                <a:r>
                  <a:rPr lang="en-US" altLang="zh-CN" i="1" baseline="-25000" dirty="0" err="1">
                    <a:latin typeface="Times New Roman" panose="02020603050405020304" pitchFamily="18" charset="0"/>
                  </a:rPr>
                  <a:t>c</a:t>
                </a:r>
                <a:r>
                  <a:rPr lang="zh-CN" altLang="en-US" dirty="0">
                    <a:latin typeface="Times New Roman" panose="02020603050405020304" pitchFamily="18" charset="0"/>
                  </a:rPr>
                  <a:t>之间呈线性关系：</a:t>
                </a:r>
                <a:endParaRPr lang="en-US" altLang="zh-CN" dirty="0">
                  <a:latin typeface="Times New Roman" panose="02020603050405020304" pitchFamily="18" charset="0"/>
                </a:endParaRPr>
              </a:p>
              <a:p>
                <a:pPr marL="0" indent="0">
                  <a:lnSpc>
                    <a:spcPct val="90000"/>
                  </a:lnSpc>
                  <a:buFont typeface="Wingdings" panose="05000000000000000000" pitchFamily="2" charset="2"/>
                  <a:buNone/>
                </a:pPr>
                <a:endParaRPr lang="en-US" altLang="zh-CN" dirty="0">
                  <a:latin typeface="Times New Roman" panose="02020603050405020304" pitchFamily="18" charset="0"/>
                </a:endParaRPr>
              </a:p>
              <a:p>
                <a:pPr marL="0" indent="0" algn="ctr">
                  <a:lnSpc>
                    <a:spcPct val="9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1" i="1" smtClean="0">
                              <a:latin typeface="Cambria Math" panose="02040503050406030204" pitchFamily="18" charset="0"/>
                            </a:rPr>
                            <m:t>𝒅</m:t>
                          </m:r>
                          <m:r>
                            <a:rPr lang="en-US" altLang="zh-CN" b="1" i="1" smtClean="0">
                              <a:latin typeface="Cambria Math" panose="02040503050406030204" pitchFamily="18" charset="0"/>
                            </a:rPr>
                            <m:t>𝟎</m:t>
                          </m:r>
                        </m:sub>
                      </m:sSub>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𝒔</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1" i="1" smtClean="0">
                              <a:latin typeface="Cambria Math" panose="02040503050406030204" pitchFamily="18" charset="0"/>
                            </a:rPr>
                            <m:t>𝒄</m:t>
                          </m:r>
                        </m:sub>
                      </m:sSub>
                    </m:oMath>
                  </m:oMathPara>
                </a14:m>
                <a:endParaRPr lang="zh-CN" altLang="en-US" i="1" dirty="0">
                  <a:latin typeface="Times New Roman" panose="02020603050405020304" pitchFamily="18" charset="0"/>
                </a:endParaRPr>
              </a:p>
              <a:p>
                <a:pPr>
                  <a:lnSpc>
                    <a:spcPct val="90000"/>
                  </a:lnSpc>
                  <a:buFont typeface="Wingdings" panose="05000000000000000000" pitchFamily="2" charset="2"/>
                  <a:buNone/>
                </a:pPr>
                <a:r>
                  <a:rPr lang="zh-CN" altLang="en-US" dirty="0">
                    <a:latin typeface="Times New Roman" panose="02020603050405020304" pitchFamily="18" charset="0"/>
                  </a:rPr>
                  <a:t>	</a:t>
                </a:r>
              </a:p>
              <a:p>
                <a:pPr>
                  <a:lnSpc>
                    <a:spcPct val="90000"/>
                  </a:lnSpc>
                  <a:buFont typeface="Wingdings" panose="05000000000000000000" pitchFamily="2" charset="2"/>
                  <a:buNone/>
                </a:pPr>
                <a:r>
                  <a:rPr lang="zh-CN" altLang="en-US" dirty="0">
                    <a:latin typeface="Times New Roman" panose="02020603050405020304" pitchFamily="18" charset="0"/>
                  </a:rPr>
                  <a:t>式中， </a:t>
                </a:r>
                <a:r>
                  <a:rPr lang="en-US" altLang="zh-CN" i="1" dirty="0">
                    <a:latin typeface="Times New Roman" panose="02020603050405020304" pitchFamily="18" charset="0"/>
                  </a:rPr>
                  <a:t>U</a:t>
                </a:r>
                <a:r>
                  <a:rPr lang="en-US" altLang="zh-CN" i="1" baseline="-25000" dirty="0">
                    <a:latin typeface="Times New Roman" panose="02020603050405020304" pitchFamily="18" charset="0"/>
                  </a:rPr>
                  <a:t>d0</a:t>
                </a:r>
                <a:r>
                  <a:rPr lang="en-US" altLang="zh-CN" dirty="0">
                    <a:latin typeface="Times New Roman" panose="02020603050405020304" pitchFamily="18" charset="0"/>
                  </a:rPr>
                  <a:t>——</a:t>
                </a:r>
                <a:r>
                  <a:rPr lang="zh-CN" altLang="en-US" dirty="0">
                    <a:latin typeface="Times New Roman" panose="02020603050405020304" pitchFamily="18" charset="0"/>
                  </a:rPr>
                  <a:t>平均整流电压，</a:t>
                </a:r>
              </a:p>
              <a:p>
                <a:pPr>
                  <a:lnSpc>
                    <a:spcPct val="90000"/>
                  </a:lnSpc>
                  <a:buFont typeface="Wingdings" panose="05000000000000000000" pitchFamily="2" charset="2"/>
                  <a:buNone/>
                </a:pPr>
                <a:r>
                  <a:rPr lang="zh-CN" altLang="en-US" dirty="0">
                    <a:latin typeface="Times New Roman" panose="02020603050405020304" pitchFamily="18" charset="0"/>
                  </a:rPr>
                  <a:t> 		  </a:t>
                </a:r>
                <a:r>
                  <a:rPr lang="en-US" altLang="zh-CN" i="1" dirty="0" err="1">
                    <a:latin typeface="Times New Roman" panose="02020603050405020304" pitchFamily="18" charset="0"/>
                  </a:rPr>
                  <a:t>U</a:t>
                </a:r>
                <a:r>
                  <a:rPr lang="en-US" altLang="zh-CN" i="1" baseline="-25000" dirty="0" err="1">
                    <a:latin typeface="Times New Roman" panose="02020603050405020304" pitchFamily="18" charset="0"/>
                  </a:rPr>
                  <a:t>c</a:t>
                </a:r>
                <a:r>
                  <a:rPr lang="en-US" altLang="zh-CN" dirty="0">
                    <a:latin typeface="Times New Roman" panose="02020603050405020304" pitchFamily="18" charset="0"/>
                  </a:rPr>
                  <a:t> ——</a:t>
                </a:r>
                <a:r>
                  <a:rPr lang="zh-CN" altLang="en-US" dirty="0">
                    <a:latin typeface="Times New Roman" panose="02020603050405020304" pitchFamily="18" charset="0"/>
                  </a:rPr>
                  <a:t>控制电压，</a:t>
                </a:r>
              </a:p>
              <a:p>
                <a:pPr>
                  <a:lnSpc>
                    <a:spcPct val="90000"/>
                  </a:lnSpc>
                  <a:buFont typeface="Wingdings" panose="05000000000000000000" pitchFamily="2" charset="2"/>
                  <a:buNone/>
                </a:pPr>
                <a:r>
                  <a:rPr lang="zh-CN" altLang="en-US" dirty="0">
                    <a:latin typeface="Times New Roman" panose="02020603050405020304" pitchFamily="18" charset="0"/>
                  </a:rPr>
                  <a:t>	         </a:t>
                </a:r>
                <a:r>
                  <a:rPr lang="en-US" altLang="zh-CN" i="1" dirty="0">
                    <a:latin typeface="Times New Roman" panose="02020603050405020304" pitchFamily="18" charset="0"/>
                  </a:rPr>
                  <a:t>K</a:t>
                </a:r>
                <a:r>
                  <a:rPr lang="en-US" altLang="zh-CN" i="1" baseline="-25000" dirty="0">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晶闸管整流器放大系数。</a:t>
                </a:r>
              </a:p>
            </p:txBody>
          </p:sp>
        </mc:Choice>
        <mc:Fallback xmlns="">
          <p:sp>
            <p:nvSpPr>
              <p:cNvPr id="51202" name="Rectangle 3"/>
              <p:cNvSpPr>
                <a:spLocks noGrp="1" noRot="1" noChangeAspect="1" noMove="1" noResize="1" noEditPoints="1" noAdjustHandles="1" noChangeArrowheads="1" noChangeShapeType="1" noTextEdit="1"/>
              </p:cNvSpPr>
              <p:nvPr>
                <p:ph idx="1"/>
              </p:nvPr>
            </p:nvSpPr>
            <p:spPr>
              <a:xfrm>
                <a:off x="647700" y="1014412"/>
                <a:ext cx="7848600" cy="4829175"/>
              </a:xfrm>
              <a:blipFill>
                <a:blip r:embed="rId2"/>
                <a:stretch>
                  <a:fillRect l="-1553" t="-2144"/>
                </a:stretch>
              </a:blipFill>
            </p:spPr>
            <p:txBody>
              <a:bodyPr/>
              <a:lstStyle/>
              <a:p>
                <a:r>
                  <a:rPr lang="zh-CN" altLang="en-US">
                    <a:noFill/>
                  </a:rPr>
                  <a:t> </a:t>
                </a:r>
              </a:p>
            </p:txBody>
          </p:sp>
        </mc:Fallback>
      </mc:AlternateContent>
      <p:sp>
        <p:nvSpPr>
          <p:cNvPr id="5120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788713245"/>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ChangeArrowheads="1"/>
          </p:cNvSpPr>
          <p:nvPr/>
        </p:nvSpPr>
        <p:spPr bwMode="auto">
          <a:xfrm>
            <a:off x="0" y="2138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491" name="Text Box 6"/>
          <p:cNvSpPr txBox="1">
            <a:spLocks noChangeArrowheads="1"/>
          </p:cNvSpPr>
          <p:nvPr/>
        </p:nvSpPr>
        <p:spPr bwMode="auto">
          <a:xfrm>
            <a:off x="4572000" y="4816536"/>
            <a:ext cx="396044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chemeClr val="tx1"/>
                </a:solidFill>
              </a:rPr>
              <a:t>图</a:t>
            </a:r>
            <a:r>
              <a:rPr lang="en-US" altLang="zh-CN" sz="3200" dirty="0">
                <a:solidFill>
                  <a:schemeClr val="tx1"/>
                </a:solidFill>
              </a:rPr>
              <a:t>2-5    </a:t>
            </a:r>
            <a:r>
              <a:rPr lang="zh-CN" altLang="en-US" sz="3200" dirty="0">
                <a:solidFill>
                  <a:schemeClr val="tx1"/>
                </a:solidFill>
              </a:rPr>
              <a:t>电流连续时</a:t>
            </a:r>
            <a:r>
              <a:rPr lang="en-US" altLang="zh-CN" sz="3200" dirty="0">
                <a:solidFill>
                  <a:schemeClr val="tx1"/>
                </a:solidFill>
              </a:rPr>
              <a:t>V-M</a:t>
            </a:r>
            <a:r>
              <a:rPr lang="zh-CN" altLang="en-US" sz="3200" dirty="0">
                <a:solidFill>
                  <a:schemeClr val="tx1"/>
                </a:solidFill>
              </a:rPr>
              <a:t>系统的机械特性</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918988138"/>
              </p:ext>
            </p:extLst>
          </p:nvPr>
        </p:nvGraphicFramePr>
        <p:xfrm>
          <a:off x="4211960" y="1628800"/>
          <a:ext cx="4408066" cy="3219048"/>
        </p:xfrm>
        <a:graphic>
          <a:graphicData uri="http://schemas.openxmlformats.org/presentationml/2006/ole">
            <mc:AlternateContent xmlns:mc="http://schemas.openxmlformats.org/markup-compatibility/2006">
              <mc:Choice xmlns:v="urn:schemas-microsoft-com:vml" Requires="v">
                <p:oleObj spid="_x0000_s39015" name="Visio" r:id="rId3" imgW="3808651" imgH="2771806" progId="Visio.Drawing.11">
                  <p:embed/>
                </p:oleObj>
              </mc:Choice>
              <mc:Fallback>
                <p:oleObj name="Visio" r:id="rId3" imgW="3808651" imgH="277180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1628800"/>
                        <a:ext cx="4408066" cy="321904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 name="Text Box 6">
                <a:extLst>
                  <a:ext uri="{FF2B5EF4-FFF2-40B4-BE49-F238E27FC236}">
                    <a16:creationId xmlns:a16="http://schemas.microsoft.com/office/drawing/2014/main" id="{0703CB5B-57E1-4CE4-840E-9CF6FB7B95BE}"/>
                  </a:ext>
                </a:extLst>
              </p:cNvPr>
              <p:cNvSpPr txBox="1">
                <a:spLocks noChangeArrowheads="1"/>
              </p:cNvSpPr>
              <p:nvPr/>
            </p:nvSpPr>
            <p:spPr bwMode="auto">
              <a:xfrm>
                <a:off x="323529" y="2413855"/>
                <a:ext cx="3960439" cy="11006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zh-CN" sz="3200" b="0" i="1" smtClean="0">
                          <a:solidFill>
                            <a:schemeClr val="tx1"/>
                          </a:solidFill>
                          <a:latin typeface="Cambria Math" panose="02040503050406030204" pitchFamily="18" charset="0"/>
                        </a:rPr>
                        <m:t>𝑛</m:t>
                      </m:r>
                      <m:r>
                        <a:rPr lang="en-US" altLang="zh-CN" sz="3200" b="0" i="1" smtClean="0">
                          <a:solidFill>
                            <a:schemeClr val="tx1"/>
                          </a:solidFill>
                          <a:latin typeface="Cambria Math" panose="02040503050406030204" pitchFamily="18" charset="0"/>
                        </a:rPr>
                        <m:t>=</m:t>
                      </m:r>
                      <m:f>
                        <m:fPr>
                          <m:ctrlPr>
                            <a:rPr lang="en-US" altLang="zh-CN" sz="3200" b="0" i="1" smtClean="0">
                              <a:solidFill>
                                <a:schemeClr val="tx1"/>
                              </a:solidFill>
                              <a:latin typeface="Cambria Math" panose="02040503050406030204" pitchFamily="18" charset="0"/>
                            </a:rPr>
                          </m:ctrlPr>
                        </m:fPr>
                        <m:num>
                          <m:r>
                            <a:rPr lang="en-US" altLang="zh-CN" sz="3200" b="0" i="1" smtClean="0">
                              <a:solidFill>
                                <a:schemeClr val="tx1"/>
                              </a:solidFill>
                              <a:latin typeface="Cambria Math" panose="02040503050406030204" pitchFamily="18" charset="0"/>
                            </a:rPr>
                            <m:t>1</m:t>
                          </m:r>
                        </m:num>
                        <m:den>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𝐶</m:t>
                              </m:r>
                            </m:e>
                            <m:sub>
                              <m:r>
                                <a:rPr lang="en-US" altLang="zh-CN" sz="3200" b="0" i="1" smtClean="0">
                                  <a:solidFill>
                                    <a:schemeClr val="tx1"/>
                                  </a:solidFill>
                                  <a:latin typeface="Cambria Math" panose="02040503050406030204" pitchFamily="18" charset="0"/>
                                </a:rPr>
                                <m:t>𝑒</m:t>
                              </m:r>
                            </m:sub>
                          </m:sSub>
                        </m:den>
                      </m:f>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𝐾</m:t>
                          </m:r>
                        </m:e>
                        <m:sub>
                          <m:r>
                            <a:rPr lang="en-US" altLang="zh-CN" sz="3200" b="0" i="1" smtClean="0">
                              <a:solidFill>
                                <a:schemeClr val="tx1"/>
                              </a:solidFill>
                              <a:latin typeface="Cambria Math" panose="02040503050406030204" pitchFamily="18" charset="0"/>
                            </a:rPr>
                            <m:t>𝑠</m:t>
                          </m:r>
                        </m:sub>
                      </m:sSub>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𝑈</m:t>
                          </m:r>
                        </m:e>
                        <m:sub>
                          <m:r>
                            <a:rPr lang="en-US" altLang="zh-CN" sz="3200" b="0" i="1" smtClean="0">
                              <a:solidFill>
                                <a:schemeClr val="tx1"/>
                              </a:solidFill>
                              <a:latin typeface="Cambria Math" panose="02040503050406030204" pitchFamily="18" charset="0"/>
                            </a:rPr>
                            <m:t>𝑐</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𝐼</m:t>
                          </m:r>
                        </m:e>
                        <m:sub>
                          <m:r>
                            <a:rPr lang="en-US" altLang="zh-CN" sz="3200" b="0" i="1" smtClean="0">
                              <a:solidFill>
                                <a:schemeClr val="tx1"/>
                              </a:solidFill>
                              <a:latin typeface="Cambria Math" panose="02040503050406030204" pitchFamily="18" charset="0"/>
                            </a:rPr>
                            <m:t>𝑑</m:t>
                          </m:r>
                        </m:sub>
                      </m:sSub>
                      <m:r>
                        <a:rPr lang="en-US" altLang="zh-CN" sz="3200" b="0" i="1" smtClean="0">
                          <a:solidFill>
                            <a:schemeClr val="tx1"/>
                          </a:solidFill>
                          <a:latin typeface="Cambria Math" panose="02040503050406030204" pitchFamily="18" charset="0"/>
                        </a:rPr>
                        <m:t>𝑅</m:t>
                      </m:r>
                      <m:r>
                        <a:rPr lang="en-US" altLang="zh-CN" sz="3200" b="0" i="1" smtClean="0">
                          <a:solidFill>
                            <a:schemeClr val="tx1"/>
                          </a:solidFill>
                          <a:latin typeface="Cambria Math" panose="02040503050406030204" pitchFamily="18" charset="0"/>
                        </a:rPr>
                        <m:t>)</m:t>
                      </m:r>
                    </m:oMath>
                  </m:oMathPara>
                </a14:m>
                <a:endParaRPr lang="zh-CN" altLang="en-US" sz="3200" dirty="0">
                  <a:solidFill>
                    <a:schemeClr val="tx1"/>
                  </a:solidFill>
                </a:endParaRPr>
              </a:p>
            </p:txBody>
          </p:sp>
        </mc:Choice>
        <mc:Fallback xmlns="">
          <p:sp>
            <p:nvSpPr>
              <p:cNvPr id="4" name="Text Box 6">
                <a:extLst>
                  <a:ext uri="{FF2B5EF4-FFF2-40B4-BE49-F238E27FC236}">
                    <a16:creationId xmlns:a16="http://schemas.microsoft.com/office/drawing/2014/main" id="{0703CB5B-57E1-4CE4-840E-9CF6FB7B95BE}"/>
                  </a:ext>
                </a:extLst>
              </p:cNvPr>
              <p:cNvSpPr txBox="1">
                <a:spLocks noRot="1" noChangeAspect="1" noMove="1" noResize="1" noEditPoints="1" noAdjustHandles="1" noChangeArrowheads="1" noChangeShapeType="1" noTextEdit="1"/>
              </p:cNvSpPr>
              <p:nvPr/>
            </p:nvSpPr>
            <p:spPr bwMode="auto">
              <a:xfrm>
                <a:off x="323529" y="2413855"/>
                <a:ext cx="3960439" cy="1100686"/>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Text Box 6">
            <a:extLst>
              <a:ext uri="{FF2B5EF4-FFF2-40B4-BE49-F238E27FC236}">
                <a16:creationId xmlns:a16="http://schemas.microsoft.com/office/drawing/2014/main" id="{16422805-4AAD-4F1A-9D4F-F5A8B0408758}"/>
              </a:ext>
            </a:extLst>
          </p:cNvPr>
          <p:cNvSpPr txBox="1">
            <a:spLocks noChangeArrowheads="1"/>
          </p:cNvSpPr>
          <p:nvPr/>
        </p:nvSpPr>
        <p:spPr bwMode="auto">
          <a:xfrm>
            <a:off x="490426" y="1700808"/>
            <a:ext cx="396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chemeClr val="tx1"/>
                </a:solidFill>
              </a:rPr>
              <a:t>机械特性方程：</a:t>
            </a:r>
          </a:p>
        </p:txBody>
      </p:sp>
      <p:sp>
        <p:nvSpPr>
          <p:cNvPr id="7" name="Text Box 6">
            <a:extLst>
              <a:ext uri="{FF2B5EF4-FFF2-40B4-BE49-F238E27FC236}">
                <a16:creationId xmlns:a16="http://schemas.microsoft.com/office/drawing/2014/main" id="{CA1DE0B7-8D75-4915-8D6E-CA1142B2BB86}"/>
              </a:ext>
            </a:extLst>
          </p:cNvPr>
          <p:cNvSpPr txBox="1">
            <a:spLocks noChangeArrowheads="1"/>
          </p:cNvSpPr>
          <p:nvPr/>
        </p:nvSpPr>
        <p:spPr bwMode="auto">
          <a:xfrm>
            <a:off x="370973" y="3659138"/>
            <a:ext cx="396044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chemeClr val="tx1"/>
                </a:solidFill>
              </a:rPr>
              <a:t>图中电流较小部分画成虚线，表明此时电流波形可能断续，特性方程不再适用。</a:t>
            </a:r>
          </a:p>
        </p:txBody>
      </p:sp>
    </p:spTree>
    <p:extLst>
      <p:ext uri="{BB962C8B-B14F-4D97-AF65-F5344CB8AC3E}">
        <p14:creationId xmlns:p14="http://schemas.microsoft.com/office/powerpoint/2010/main" val="156614218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idx="1"/>
          </p:nvPr>
        </p:nvSpPr>
        <p:spPr>
          <a:xfrm>
            <a:off x="457200" y="1196752"/>
            <a:ext cx="7643813" cy="5289550"/>
          </a:xfrm>
        </p:spPr>
        <p:txBody>
          <a:bodyPr/>
          <a:lstStyle/>
          <a:p>
            <a:r>
              <a:rPr lang="zh-CN" altLang="en-US" sz="3600" dirty="0"/>
              <a:t>当电流断续时，由于非线性因素，机械特性方程要复杂得多。 </a:t>
            </a:r>
          </a:p>
          <a:p>
            <a:r>
              <a:rPr lang="zh-CN" altLang="en-US" sz="3600" dirty="0"/>
              <a:t>电流断续区与电流连续区的分界线是        的曲线，当         时，电流便开始连续了。</a:t>
            </a:r>
          </a:p>
          <a:p>
            <a:pPr>
              <a:buFont typeface="Wingdings" panose="05000000000000000000" pitchFamily="2" charset="2"/>
              <a:buNone/>
            </a:pPr>
            <a:r>
              <a:rPr lang="zh-CN" altLang="en-US" sz="3600" dirty="0"/>
              <a:t>		   </a:t>
            </a:r>
            <a:r>
              <a:rPr lang="en-US" altLang="zh-CN" sz="3600" dirty="0">
                <a:latin typeface="Times New Roman" panose="02020603050405020304" pitchFamily="18" charset="0"/>
              </a:rPr>
              <a:t>——</a:t>
            </a:r>
            <a:r>
              <a:rPr lang="zh-CN" altLang="en-US" sz="3600" dirty="0"/>
              <a:t>一个电流脉波的导通角。  </a:t>
            </a:r>
          </a:p>
        </p:txBody>
      </p:sp>
      <p:sp>
        <p:nvSpPr>
          <p:cNvPr id="65539" name="Rectangle 3"/>
          <p:cNvSpPr>
            <a:spLocks noChangeArrowheads="1"/>
          </p:cNvSpPr>
          <p:nvPr/>
        </p:nvSpPr>
        <p:spPr bwMode="auto">
          <a:xfrm>
            <a:off x="0" y="251437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0" name="Object 4"/>
          <p:cNvGraphicFramePr>
            <a:graphicFrameLocks noChangeAspect="1"/>
          </p:cNvGraphicFramePr>
          <p:nvPr>
            <p:extLst>
              <p:ext uri="{D42A27DB-BD31-4B8C-83A1-F6EECF244321}">
                <p14:modId xmlns:p14="http://schemas.microsoft.com/office/powerpoint/2010/main" val="4010948584"/>
              </p:ext>
            </p:extLst>
          </p:nvPr>
        </p:nvGraphicFramePr>
        <p:xfrm>
          <a:off x="1326128" y="2925663"/>
          <a:ext cx="941616" cy="742508"/>
        </p:xfrm>
        <a:graphic>
          <a:graphicData uri="http://schemas.openxmlformats.org/presentationml/2006/ole">
            <mc:AlternateContent xmlns:mc="http://schemas.openxmlformats.org/markup-compatibility/2006">
              <mc:Choice xmlns:v="urn:schemas-microsoft-com:vml" Requires="v">
                <p:oleObj spid="_x0000_s14644" name="公式" r:id="rId3" imgW="495300" imgH="393700" progId="Equation.3">
                  <p:embed/>
                </p:oleObj>
              </mc:Choice>
              <mc:Fallback>
                <p:oleObj name="公式" r:id="rId3" imgW="4953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6128" y="2925663"/>
                        <a:ext cx="941616" cy="742508"/>
                      </a:xfrm>
                      <a:prstGeom prst="rect">
                        <a:avLst/>
                      </a:prstGeom>
                      <a:noFill/>
                      <a:ln>
                        <a:noFill/>
                      </a:ln>
                    </p:spPr>
                  </p:pic>
                </p:oleObj>
              </mc:Fallback>
            </mc:AlternateContent>
          </a:graphicData>
        </a:graphic>
      </p:graphicFrame>
      <p:sp>
        <p:nvSpPr>
          <p:cNvPr id="65541" name="Rectangle 5"/>
          <p:cNvSpPr>
            <a:spLocks noChangeArrowheads="1"/>
          </p:cNvSpPr>
          <p:nvPr/>
        </p:nvSpPr>
        <p:spPr bwMode="auto">
          <a:xfrm>
            <a:off x="0" y="251437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2" name="Object 6"/>
          <p:cNvGraphicFramePr>
            <a:graphicFrameLocks noChangeAspect="1"/>
          </p:cNvGraphicFramePr>
          <p:nvPr>
            <p:extLst>
              <p:ext uri="{D42A27DB-BD31-4B8C-83A1-F6EECF244321}">
                <p14:modId xmlns:p14="http://schemas.microsoft.com/office/powerpoint/2010/main" val="2112485712"/>
              </p:ext>
            </p:extLst>
          </p:nvPr>
        </p:nvGraphicFramePr>
        <p:xfrm>
          <a:off x="4576812" y="2925663"/>
          <a:ext cx="1003300" cy="791149"/>
        </p:xfrm>
        <a:graphic>
          <a:graphicData uri="http://schemas.openxmlformats.org/presentationml/2006/ole">
            <mc:AlternateContent xmlns:mc="http://schemas.openxmlformats.org/markup-compatibility/2006">
              <mc:Choice xmlns:v="urn:schemas-microsoft-com:vml" Requires="v">
                <p:oleObj spid="_x0000_s14645" name="公式" r:id="rId5" imgW="495300" imgH="393700" progId="Equation.3">
                  <p:embed/>
                </p:oleObj>
              </mc:Choice>
              <mc:Fallback>
                <p:oleObj name="公式" r:id="rId5" imgW="4953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812" y="2925663"/>
                        <a:ext cx="1003300" cy="791149"/>
                      </a:xfrm>
                      <a:prstGeom prst="rect">
                        <a:avLst/>
                      </a:prstGeom>
                      <a:noFill/>
                      <a:ln>
                        <a:noFill/>
                      </a:ln>
                    </p:spPr>
                  </p:pic>
                </p:oleObj>
              </mc:Fallback>
            </mc:AlternateContent>
          </a:graphicData>
        </a:graphic>
      </p:graphicFrame>
      <p:sp>
        <p:nvSpPr>
          <p:cNvPr id="65543" name="Rectangle 7"/>
          <p:cNvSpPr>
            <a:spLocks noChangeArrowheads="1"/>
          </p:cNvSpPr>
          <p:nvPr/>
        </p:nvSpPr>
        <p:spPr bwMode="auto">
          <a:xfrm>
            <a:off x="0" y="272233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544" name="Object 8"/>
          <p:cNvGraphicFramePr>
            <a:graphicFrameLocks noChangeAspect="1"/>
          </p:cNvGraphicFramePr>
          <p:nvPr>
            <p:extLst>
              <p:ext uri="{D42A27DB-BD31-4B8C-83A1-F6EECF244321}">
                <p14:modId xmlns:p14="http://schemas.microsoft.com/office/powerpoint/2010/main" val="1776156007"/>
              </p:ext>
            </p:extLst>
          </p:nvPr>
        </p:nvGraphicFramePr>
        <p:xfrm>
          <a:off x="1403350" y="4222527"/>
          <a:ext cx="395288" cy="577850"/>
        </p:xfrm>
        <a:graphic>
          <a:graphicData uri="http://schemas.openxmlformats.org/presentationml/2006/ole">
            <mc:AlternateContent xmlns:mc="http://schemas.openxmlformats.org/markup-compatibility/2006">
              <mc:Choice xmlns:v="urn:schemas-microsoft-com:vml" Requires="v">
                <p:oleObj spid="_x0000_s14646" name="公式" r:id="rId6" imgW="127000" imgH="177165" progId="Equation.3">
                  <p:embed/>
                </p:oleObj>
              </mc:Choice>
              <mc:Fallback>
                <p:oleObj name="公式" r:id="rId6" imgW="127000" imgH="17716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4222527"/>
                        <a:ext cx="3952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2934767"/>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ChangeArrowheads="1"/>
          </p:cNvSpPr>
          <p:nvPr/>
        </p:nvSpPr>
        <p:spPr bwMode="auto">
          <a:xfrm>
            <a:off x="0" y="1533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515" name="Text Box 6"/>
          <p:cNvSpPr txBox="1">
            <a:spLocks noChangeArrowheads="1"/>
          </p:cNvSpPr>
          <p:nvPr/>
        </p:nvSpPr>
        <p:spPr bwMode="auto">
          <a:xfrm>
            <a:off x="286945" y="5143735"/>
            <a:ext cx="489666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dirty="0">
                <a:solidFill>
                  <a:schemeClr val="tx1"/>
                </a:solidFill>
              </a:rPr>
              <a:t>图</a:t>
            </a:r>
            <a:r>
              <a:rPr lang="en-US" altLang="zh-CN" sz="3200" dirty="0">
                <a:solidFill>
                  <a:schemeClr val="tx1"/>
                </a:solidFill>
              </a:rPr>
              <a:t>2</a:t>
            </a:r>
            <a:r>
              <a:rPr lang="zh-CN" altLang="en-US" sz="3200" dirty="0">
                <a:solidFill>
                  <a:schemeClr val="tx1"/>
                </a:solidFill>
              </a:rPr>
              <a:t>－</a:t>
            </a:r>
            <a:r>
              <a:rPr lang="en-US" altLang="zh-CN" sz="3200" dirty="0">
                <a:solidFill>
                  <a:schemeClr val="tx1"/>
                </a:solidFill>
              </a:rPr>
              <a:t>6  V-M</a:t>
            </a:r>
            <a:r>
              <a:rPr lang="zh-CN" altLang="en-US" sz="3200" dirty="0">
                <a:solidFill>
                  <a:schemeClr val="tx1"/>
                </a:solidFill>
              </a:rPr>
              <a:t>系统完整的机械特性</a:t>
            </a:r>
          </a:p>
        </p:txBody>
      </p:sp>
      <p:sp>
        <p:nvSpPr>
          <p:cNvPr id="64516" name="Rectangle 7"/>
          <p:cNvSpPr>
            <a:spLocks noChangeArrowheads="1"/>
          </p:cNvSpPr>
          <p:nvPr/>
        </p:nvSpPr>
        <p:spPr bwMode="auto">
          <a:xfrm>
            <a:off x="5381624" y="1196975"/>
            <a:ext cx="3527425"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kumimoji="0" lang="zh-CN" altLang="en-US" sz="3600" dirty="0">
                <a:solidFill>
                  <a:schemeClr val="tx1"/>
                </a:solidFill>
                <a:latin typeface="Arial" panose="020B0604020202020204" pitchFamily="34" charset="0"/>
              </a:rPr>
              <a:t>在电流连续区，显示出较硬的机械特性；</a:t>
            </a:r>
          </a:p>
        </p:txBody>
      </p:sp>
      <p:sp>
        <p:nvSpPr>
          <p:cNvPr id="64517" name="Rectangle 8"/>
          <p:cNvSpPr>
            <a:spLocks noChangeArrowheads="1"/>
          </p:cNvSpPr>
          <p:nvPr/>
        </p:nvSpPr>
        <p:spPr bwMode="auto">
          <a:xfrm>
            <a:off x="5435600" y="3860800"/>
            <a:ext cx="34194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kumimoji="0" lang="zh-CN" altLang="en-US" sz="3600" dirty="0">
                <a:solidFill>
                  <a:schemeClr val="tx1"/>
                </a:solidFill>
                <a:latin typeface="Arial" panose="020B0604020202020204" pitchFamily="34" charset="0"/>
              </a:rPr>
              <a:t>在电流断续区，机械特性很软，理想空载转速翘得很高。 </a:t>
            </a:r>
          </a:p>
        </p:txBody>
      </p:sp>
      <p:pic>
        <p:nvPicPr>
          <p:cNvPr id="64518" name="Picture 9" descr="02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959" y="637047"/>
            <a:ext cx="4296916" cy="459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084421"/>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11188" y="557213"/>
            <a:ext cx="7056437" cy="1066800"/>
          </a:xfrm>
        </p:spPr>
        <p:txBody>
          <a:bodyPr/>
          <a:lstStyle/>
          <a:p>
            <a:r>
              <a:rPr lang="en-US" altLang="zh-CN" sz="3200" dirty="0">
                <a:latin typeface="Times New Roman" panose="02020603050405020304" pitchFamily="18" charset="0"/>
              </a:rPr>
              <a:t> 4</a:t>
            </a:r>
            <a:r>
              <a:rPr lang="zh-CN" altLang="en-US" sz="3200" dirty="0">
                <a:latin typeface="Times New Roman" panose="02020603050405020304" pitchFamily="18" charset="0"/>
              </a:rPr>
              <a:t>．晶闸管触发和整流装置的放大系数    </a:t>
            </a:r>
            <a:br>
              <a:rPr lang="zh-CN" altLang="en-US" sz="3200" dirty="0">
                <a:latin typeface="Times New Roman" panose="02020603050405020304" pitchFamily="18" charset="0"/>
              </a:rPr>
            </a:br>
            <a:r>
              <a:rPr lang="zh-CN" altLang="en-US" sz="3200" dirty="0">
                <a:latin typeface="Times New Roman" panose="02020603050405020304" pitchFamily="18" charset="0"/>
              </a:rPr>
              <a:t>       和传递函数</a:t>
            </a:r>
          </a:p>
        </p:txBody>
      </p:sp>
      <p:sp>
        <p:nvSpPr>
          <p:cNvPr id="66563" name="Rectangle 3"/>
          <p:cNvSpPr>
            <a:spLocks noGrp="1" noChangeArrowheads="1"/>
          </p:cNvSpPr>
          <p:nvPr>
            <p:ph idx="1"/>
          </p:nvPr>
        </p:nvSpPr>
        <p:spPr>
          <a:xfrm>
            <a:off x="611560" y="2028825"/>
            <a:ext cx="7848600" cy="4829175"/>
          </a:xfrm>
        </p:spPr>
        <p:txBody>
          <a:bodyPr/>
          <a:lstStyle/>
          <a:p>
            <a:r>
              <a:rPr lang="zh-CN" altLang="en-US" dirty="0">
                <a:solidFill>
                  <a:schemeClr val="tx1"/>
                </a:solidFill>
              </a:rPr>
              <a:t>晶闸管触发电路和整流电路的特性是非线性的。</a:t>
            </a:r>
          </a:p>
          <a:p>
            <a:r>
              <a:rPr lang="zh-CN" altLang="en-US" dirty="0">
                <a:solidFill>
                  <a:schemeClr val="tx1"/>
                </a:solidFill>
              </a:rPr>
              <a:t>在设计调速系统时，只能在一定的工作范围内近似地看成线性环节，</a:t>
            </a:r>
          </a:p>
          <a:p>
            <a:r>
              <a:rPr lang="zh-CN" altLang="en-US" dirty="0">
                <a:solidFill>
                  <a:schemeClr val="tx1"/>
                </a:solidFill>
              </a:rPr>
              <a:t>得到了它的放大系数和传递函数后，用线性控制理论分析整个调速系统。</a:t>
            </a:r>
          </a:p>
          <a:p>
            <a:pPr>
              <a:buFont typeface="Wingdings" panose="05000000000000000000" pitchFamily="2" charset="2"/>
              <a:buNone/>
            </a:pPr>
            <a:endParaRPr lang="en-US" altLang="zh-CN" dirty="0"/>
          </a:p>
        </p:txBody>
      </p:sp>
    </p:spTree>
    <p:extLst>
      <p:ext uri="{BB962C8B-B14F-4D97-AF65-F5344CB8AC3E}">
        <p14:creationId xmlns:p14="http://schemas.microsoft.com/office/powerpoint/2010/main" val="63045556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90538" y="765175"/>
            <a:ext cx="8162925" cy="762000"/>
          </a:xfrm>
        </p:spPr>
        <p:txBody>
          <a:bodyPr/>
          <a:lstStyle/>
          <a:p>
            <a:r>
              <a:rPr lang="zh-CN" altLang="en-US">
                <a:latin typeface="Times New Roman" panose="02020603050405020304" pitchFamily="18" charset="0"/>
              </a:rPr>
              <a:t>放大系数的计算</a:t>
            </a:r>
          </a:p>
        </p:txBody>
      </p:sp>
      <p:sp>
        <p:nvSpPr>
          <p:cNvPr id="67587" name="Rectangle 3"/>
          <p:cNvSpPr>
            <a:spLocks noChangeArrowheads="1"/>
          </p:cNvSpPr>
          <p:nvPr/>
        </p:nvSpPr>
        <p:spPr bwMode="auto">
          <a:xfrm>
            <a:off x="0" y="2333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588" name="Rectangle 5"/>
          <p:cNvSpPr>
            <a:spLocks noChangeArrowheads="1"/>
          </p:cNvSpPr>
          <p:nvPr/>
        </p:nvSpPr>
        <p:spPr bwMode="auto">
          <a:xfrm>
            <a:off x="339725" y="5722938"/>
            <a:ext cx="846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kumimoji="0" lang="zh-CN" altLang="en-US">
                <a:solidFill>
                  <a:schemeClr val="tx1"/>
                </a:solidFill>
              </a:rPr>
              <a:t>图</a:t>
            </a:r>
            <a:r>
              <a:rPr kumimoji="0" lang="en-US" altLang="zh-CN">
                <a:solidFill>
                  <a:schemeClr val="tx1"/>
                </a:solidFill>
                <a:cs typeface="Times New Roman" panose="02020603050405020304" pitchFamily="18" charset="0"/>
              </a:rPr>
              <a:t>2-7  </a:t>
            </a:r>
            <a:r>
              <a:rPr kumimoji="0" lang="zh-CN" altLang="en-US">
                <a:solidFill>
                  <a:schemeClr val="tx1"/>
                </a:solidFill>
              </a:rPr>
              <a:t>晶闸管触发与整流装置的输入输出特性和</a:t>
            </a:r>
            <a:r>
              <a:rPr kumimoji="0" lang="en-US" altLang="zh-CN" i="1">
                <a:solidFill>
                  <a:schemeClr val="tx1"/>
                </a:solidFill>
              </a:rPr>
              <a:t>K</a:t>
            </a:r>
            <a:r>
              <a:rPr kumimoji="0" lang="en-US" altLang="zh-CN" baseline="-25000">
                <a:solidFill>
                  <a:schemeClr val="tx1"/>
                </a:solidFill>
              </a:rPr>
              <a:t>s</a:t>
            </a:r>
            <a:r>
              <a:rPr kumimoji="0" lang="zh-CN" altLang="en-US">
                <a:solidFill>
                  <a:schemeClr val="tx1"/>
                </a:solidFill>
                <a:latin typeface="Arial" panose="020B0604020202020204" pitchFamily="34" charset="0"/>
              </a:rPr>
              <a:t>的测定</a:t>
            </a:r>
          </a:p>
        </p:txBody>
      </p:sp>
      <p:sp>
        <p:nvSpPr>
          <p:cNvPr id="67589" name="Rectangle 6"/>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7590" name="Object 7"/>
          <p:cNvGraphicFramePr>
            <a:graphicFrameLocks noChangeAspect="1"/>
          </p:cNvGraphicFramePr>
          <p:nvPr/>
        </p:nvGraphicFramePr>
        <p:xfrm>
          <a:off x="468313" y="2420938"/>
          <a:ext cx="2305050" cy="1420812"/>
        </p:xfrm>
        <a:graphic>
          <a:graphicData uri="http://schemas.openxmlformats.org/presentationml/2006/ole">
            <mc:AlternateContent xmlns:mc="http://schemas.openxmlformats.org/markup-compatibility/2006">
              <mc:Choice xmlns:v="urn:schemas-microsoft-com:vml" Requires="v">
                <p:oleObj spid="_x0000_s15464" name="公式" r:id="rId3" imgW="698500" imgH="431800" progId="Equation.3">
                  <p:embed/>
                </p:oleObj>
              </mc:Choice>
              <mc:Fallback>
                <p:oleObj name="公式" r:id="rId3" imgW="6985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420938"/>
                        <a:ext cx="2305050"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91" name="Rectangle 8"/>
          <p:cNvSpPr>
            <a:spLocks noChangeArrowheads="1"/>
          </p:cNvSpPr>
          <p:nvPr/>
        </p:nvSpPr>
        <p:spPr bwMode="auto">
          <a:xfrm>
            <a:off x="1835150" y="3644900"/>
            <a:ext cx="2051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lang="zh-CN" altLang="en-US" sz="3600">
                <a:solidFill>
                  <a:schemeClr val="tx1"/>
                </a:solidFill>
              </a:rPr>
              <a:t>（</a:t>
            </a:r>
            <a:r>
              <a:rPr lang="en-US" altLang="zh-CN" sz="3600">
                <a:solidFill>
                  <a:schemeClr val="tx1"/>
                </a:solidFill>
              </a:rPr>
              <a:t>2-12</a:t>
            </a:r>
            <a:r>
              <a:rPr lang="zh-CN" altLang="en-US" sz="3600">
                <a:solidFill>
                  <a:schemeClr val="tx1"/>
                </a:solidFill>
              </a:rPr>
              <a:t>）</a:t>
            </a:r>
            <a:r>
              <a:rPr lang="zh-CN" altLang="en-US" sz="3600" b="1">
                <a:solidFill>
                  <a:schemeClr val="tx1"/>
                </a:solidFill>
              </a:rPr>
              <a:t> </a:t>
            </a:r>
          </a:p>
        </p:txBody>
      </p:sp>
      <p:sp>
        <p:nvSpPr>
          <p:cNvPr id="67592" name="Rectangle 10"/>
          <p:cNvSpPr>
            <a:spLocks noChangeArrowheads="1"/>
          </p:cNvSpPr>
          <p:nvPr/>
        </p:nvSpPr>
        <p:spPr bwMode="auto">
          <a:xfrm>
            <a:off x="0" y="2471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67593" name="Picture 12" descr="020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838" y="1765300"/>
            <a:ext cx="4537075"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6499244"/>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endParaRPr lang="zh-CN" altLang="zh-CN"/>
          </a:p>
        </p:txBody>
      </p:sp>
      <p:sp>
        <p:nvSpPr>
          <p:cNvPr id="68611" name="Rectangle 4"/>
          <p:cNvSpPr>
            <a:spLocks noChangeArrowheads="1"/>
          </p:cNvSpPr>
          <p:nvPr/>
        </p:nvSpPr>
        <p:spPr bwMode="auto">
          <a:xfrm>
            <a:off x="900113" y="1916113"/>
            <a:ext cx="69723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spcBef>
                <a:spcPct val="20000"/>
              </a:spcBef>
              <a:buClr>
                <a:schemeClr val="folHlink"/>
              </a:buClr>
              <a:buSzPct val="75000"/>
              <a:buFont typeface="Wingdings" panose="05000000000000000000" pitchFamily="2" charset="2"/>
              <a:buChar char="n"/>
            </a:pPr>
            <a:r>
              <a:rPr lang="zh-CN" altLang="en-US" sz="3600" dirty="0">
                <a:solidFill>
                  <a:schemeClr val="tx1"/>
                </a:solidFill>
              </a:rPr>
              <a:t>晶闸管触发和整流装置的输入量是</a:t>
            </a:r>
            <a:r>
              <a:rPr lang="en-US" altLang="zh-CN" sz="3600" dirty="0" err="1">
                <a:solidFill>
                  <a:schemeClr val="tx1"/>
                </a:solidFill>
              </a:rPr>
              <a:t>Δ</a:t>
            </a:r>
            <a:r>
              <a:rPr lang="en-US" altLang="zh-CN" sz="3600" i="1" dirty="0" err="1">
                <a:solidFill>
                  <a:schemeClr val="tx1"/>
                </a:solidFill>
              </a:rPr>
              <a:t>U</a:t>
            </a:r>
            <a:r>
              <a:rPr lang="en-US" altLang="zh-CN" sz="3600" baseline="-25000" dirty="0" err="1">
                <a:solidFill>
                  <a:schemeClr val="tx1"/>
                </a:solidFill>
              </a:rPr>
              <a:t>c</a:t>
            </a:r>
            <a:r>
              <a:rPr lang="zh-CN" altLang="en-US" sz="3600" dirty="0">
                <a:solidFill>
                  <a:schemeClr val="tx1"/>
                </a:solidFill>
              </a:rPr>
              <a:t>，输出量是</a:t>
            </a:r>
            <a:r>
              <a:rPr lang="en-US" altLang="zh-CN" sz="3600" dirty="0" err="1">
                <a:solidFill>
                  <a:schemeClr val="tx1"/>
                </a:solidFill>
              </a:rPr>
              <a:t>Δ</a:t>
            </a:r>
            <a:r>
              <a:rPr lang="en-US" altLang="zh-CN" sz="3600" i="1" dirty="0" err="1">
                <a:solidFill>
                  <a:schemeClr val="tx1"/>
                </a:solidFill>
              </a:rPr>
              <a:t>U</a:t>
            </a:r>
            <a:r>
              <a:rPr lang="en-US" altLang="zh-CN" sz="3600" baseline="-25000" dirty="0" err="1">
                <a:solidFill>
                  <a:schemeClr val="tx1"/>
                </a:solidFill>
              </a:rPr>
              <a:t>d</a:t>
            </a:r>
            <a:r>
              <a:rPr lang="zh-CN" altLang="en-US" sz="3600" dirty="0">
                <a:solidFill>
                  <a:schemeClr val="tx1"/>
                </a:solidFill>
              </a:rPr>
              <a:t>，晶闸管触发和整流装置的放大系数</a:t>
            </a:r>
            <a:r>
              <a:rPr lang="en-US" altLang="zh-CN" sz="3600" i="1" dirty="0">
                <a:solidFill>
                  <a:schemeClr val="tx1"/>
                </a:solidFill>
              </a:rPr>
              <a:t>K</a:t>
            </a:r>
            <a:r>
              <a:rPr lang="en-US" altLang="zh-CN" sz="3600" baseline="-25000" dirty="0">
                <a:solidFill>
                  <a:schemeClr val="tx1"/>
                </a:solidFill>
              </a:rPr>
              <a:t>s</a:t>
            </a:r>
            <a:r>
              <a:rPr lang="zh-CN" altLang="en-US" sz="3600" dirty="0">
                <a:solidFill>
                  <a:schemeClr val="tx1"/>
                </a:solidFill>
              </a:rPr>
              <a:t>可由工作范围内的特性斜率决定</a:t>
            </a:r>
            <a:r>
              <a:rPr lang="zh-CN" altLang="en-US" sz="2800" dirty="0">
                <a:solidFill>
                  <a:schemeClr val="tx1"/>
                </a:solidFill>
                <a:latin typeface="Verdana" panose="020B0604030504040204" pitchFamily="34" charset="0"/>
              </a:rPr>
              <a:t> </a:t>
            </a:r>
            <a:r>
              <a:rPr lang="zh-CN" altLang="en-US" sz="3600" dirty="0">
                <a:solidFill>
                  <a:schemeClr val="tx1"/>
                </a:solidFill>
              </a:rPr>
              <a:t>。</a:t>
            </a:r>
          </a:p>
          <a:p>
            <a:pPr algn="l" eaLnBrk="1" hangingPunct="1">
              <a:spcBef>
                <a:spcPct val="20000"/>
              </a:spcBef>
              <a:buClr>
                <a:schemeClr val="folHlink"/>
              </a:buClr>
              <a:buSzPct val="75000"/>
              <a:buFont typeface="Wingdings" panose="05000000000000000000" pitchFamily="2" charset="2"/>
              <a:buChar char="n"/>
            </a:pPr>
            <a:r>
              <a:rPr kumimoji="0" lang="zh-CN" altLang="en-US" sz="3600" dirty="0">
                <a:solidFill>
                  <a:schemeClr val="tx1"/>
                </a:solidFill>
              </a:rPr>
              <a:t>如果没有得到实测特性，也可根据装置的参数估算。</a:t>
            </a:r>
            <a:endParaRPr lang="zh-CN" altLang="en-US" sz="3600" dirty="0">
              <a:solidFill>
                <a:schemeClr val="tx1"/>
              </a:solidFill>
            </a:endParaRPr>
          </a:p>
          <a:p>
            <a:pPr algn="l" eaLnBrk="1" hangingPunct="1">
              <a:spcBef>
                <a:spcPct val="20000"/>
              </a:spcBef>
              <a:buClr>
                <a:schemeClr val="folHlink"/>
              </a:buClr>
              <a:buSzPct val="75000"/>
              <a:buFont typeface="Wingdings" panose="05000000000000000000" pitchFamily="2" charset="2"/>
              <a:buChar char="n"/>
            </a:pPr>
            <a:endParaRPr lang="en-US" altLang="zh-CN" sz="3600" dirty="0">
              <a:solidFill>
                <a:schemeClr val="tx1"/>
              </a:solidFill>
            </a:endParaRPr>
          </a:p>
        </p:txBody>
      </p:sp>
    </p:spTree>
    <p:extLst>
      <p:ext uri="{BB962C8B-B14F-4D97-AF65-F5344CB8AC3E}">
        <p14:creationId xmlns:p14="http://schemas.microsoft.com/office/powerpoint/2010/main" val="242309909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90538" y="836613"/>
            <a:ext cx="8162925" cy="762000"/>
          </a:xfrm>
        </p:spPr>
        <p:txBody>
          <a:bodyPr/>
          <a:lstStyle/>
          <a:p>
            <a:r>
              <a:rPr lang="zh-CN" altLang="en-US"/>
              <a:t>失控时间和纯滞后环节 </a:t>
            </a:r>
          </a:p>
        </p:txBody>
      </p:sp>
      <p:sp>
        <p:nvSpPr>
          <p:cNvPr id="69636" name="Rectangle 4"/>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 name="Text Box 6">
            <a:extLst>
              <a:ext uri="{FF2B5EF4-FFF2-40B4-BE49-F238E27FC236}">
                <a16:creationId xmlns:a16="http://schemas.microsoft.com/office/drawing/2014/main" id="{9034FC12-A55F-430D-B700-7951ACD6A123}"/>
              </a:ext>
            </a:extLst>
          </p:cNvPr>
          <p:cNvSpPr txBox="1">
            <a:spLocks noChangeArrowheads="1"/>
          </p:cNvSpPr>
          <p:nvPr/>
        </p:nvSpPr>
        <p:spPr bwMode="auto">
          <a:xfrm>
            <a:off x="323528" y="5610699"/>
            <a:ext cx="8280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dirty="0">
                <a:solidFill>
                  <a:schemeClr val="tx1"/>
                </a:solidFill>
              </a:rPr>
              <a:t>图</a:t>
            </a:r>
            <a:r>
              <a:rPr lang="en-US" altLang="zh-CN" sz="2800" dirty="0">
                <a:solidFill>
                  <a:schemeClr val="tx1"/>
                </a:solidFill>
              </a:rPr>
              <a:t>2</a:t>
            </a:r>
            <a:r>
              <a:rPr lang="zh-CN" altLang="en-US" sz="2800" dirty="0">
                <a:solidFill>
                  <a:schemeClr val="tx1"/>
                </a:solidFill>
              </a:rPr>
              <a:t>－</a:t>
            </a:r>
            <a:r>
              <a:rPr lang="en-US" altLang="zh-CN" sz="2800" dirty="0">
                <a:solidFill>
                  <a:schemeClr val="tx1"/>
                </a:solidFill>
              </a:rPr>
              <a:t>8  </a:t>
            </a:r>
            <a:r>
              <a:rPr lang="zh-CN" altLang="en-US" sz="2800" dirty="0">
                <a:solidFill>
                  <a:schemeClr val="tx1"/>
                </a:solidFill>
              </a:rPr>
              <a:t>晶闸管触发与整流装置的失控时间 </a:t>
            </a:r>
          </a:p>
        </p:txBody>
      </p:sp>
      <p:pic>
        <p:nvPicPr>
          <p:cNvPr id="4" name="Picture 7" descr="0208">
            <a:extLst>
              <a:ext uri="{FF2B5EF4-FFF2-40B4-BE49-F238E27FC236}">
                <a16:creationId xmlns:a16="http://schemas.microsoft.com/office/drawing/2014/main" id="{C0FE07A7-6917-4EFF-863D-B92FADBE7C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467707"/>
            <a:ext cx="5687987" cy="411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998001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871538" y="546100"/>
            <a:ext cx="8162925" cy="1077913"/>
          </a:xfrm>
        </p:spPr>
        <p:txBody>
          <a:bodyPr/>
          <a:lstStyle/>
          <a:p>
            <a:r>
              <a:rPr lang="en-US" altLang="zh-CN" sz="3200" b="1"/>
              <a:t>2</a:t>
            </a:r>
            <a:r>
              <a:rPr lang="zh-CN" altLang="en-US" sz="3200" b="1"/>
              <a:t>）运动控制的必要性</a:t>
            </a:r>
            <a:r>
              <a:rPr lang="en-US" altLang="zh-CN" sz="3200" b="1"/>
              <a:t>-</a:t>
            </a:r>
            <a:r>
              <a:rPr lang="zh-CN" altLang="en-US" sz="3200" b="1"/>
              <a:t>体现在运动系统调速与控制上</a:t>
            </a:r>
          </a:p>
        </p:txBody>
      </p:sp>
      <p:sp>
        <p:nvSpPr>
          <p:cNvPr id="18435" name="内容占位符 2"/>
          <p:cNvSpPr>
            <a:spLocks noGrp="1"/>
          </p:cNvSpPr>
          <p:nvPr>
            <p:ph idx="1"/>
          </p:nvPr>
        </p:nvSpPr>
        <p:spPr>
          <a:xfrm>
            <a:off x="539552" y="1556792"/>
            <a:ext cx="5400600" cy="4829175"/>
          </a:xfrm>
        </p:spPr>
        <p:txBody>
          <a:bodyPr/>
          <a:lstStyle/>
          <a:p>
            <a:r>
              <a:rPr lang="zh-CN" altLang="en-US" dirty="0"/>
              <a:t>满足生产过程与工艺要求 </a:t>
            </a:r>
            <a:endParaRPr lang="en-US" altLang="zh-CN" dirty="0"/>
          </a:p>
          <a:p>
            <a:pPr>
              <a:buFont typeface="Wingdings" panose="05000000000000000000" pitchFamily="2" charset="2"/>
              <a:buNone/>
            </a:pPr>
            <a:r>
              <a:rPr lang="zh-CN" altLang="en-US" dirty="0"/>
              <a:t>例一：车床</a:t>
            </a:r>
            <a:endParaRPr lang="en-US" altLang="zh-CN" dirty="0"/>
          </a:p>
          <a:p>
            <a:pPr>
              <a:buFont typeface="Wingdings" panose="05000000000000000000" pitchFamily="2" charset="2"/>
              <a:buChar char="Ø"/>
            </a:pPr>
            <a:r>
              <a:rPr lang="zh-CN" altLang="en-US" dirty="0"/>
              <a:t>粗加工（毛坯件）：速度低，吃刀深</a:t>
            </a:r>
            <a:r>
              <a:rPr lang="en-US" altLang="zh-CN" dirty="0"/>
              <a:t>=》</a:t>
            </a:r>
            <a:r>
              <a:rPr lang="zh-CN" altLang="en-US" dirty="0"/>
              <a:t>控制电机工作在低速、大力矩状态</a:t>
            </a:r>
            <a:endParaRPr lang="en-US" altLang="zh-CN" dirty="0"/>
          </a:p>
          <a:p>
            <a:pPr>
              <a:buFont typeface="Wingdings" panose="05000000000000000000" pitchFamily="2" charset="2"/>
              <a:buChar char="Ø"/>
            </a:pPr>
            <a:r>
              <a:rPr lang="zh-CN" altLang="en-US" dirty="0"/>
              <a:t> 精加工：速度高，吃刀浅</a:t>
            </a:r>
            <a:r>
              <a:rPr lang="en-US" altLang="zh-CN" dirty="0"/>
              <a:t>=》</a:t>
            </a:r>
            <a:r>
              <a:rPr lang="zh-CN" altLang="en-US" dirty="0"/>
              <a:t>控制电机工作在高速、小转矩状态 </a:t>
            </a:r>
            <a:endParaRPr lang="en-US" altLang="zh-CN" dirty="0"/>
          </a:p>
          <a:p>
            <a:pPr>
              <a:buFont typeface="Wingdings" panose="05000000000000000000" pitchFamily="2" charset="2"/>
              <a:buChar char="Ø"/>
            </a:pPr>
            <a:r>
              <a:rPr lang="zh-CN" altLang="en-US" dirty="0"/>
              <a:t>结论：对电机转速、转矩控制要求</a:t>
            </a:r>
          </a:p>
        </p:txBody>
      </p:sp>
      <p:pic>
        <p:nvPicPr>
          <p:cNvPr id="3" name="机床工作过程.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84168" y="2348880"/>
            <a:ext cx="2880320" cy="2160240"/>
          </a:xfrm>
          <a:prstGeom prst="rect">
            <a:avLst/>
          </a:prstGeom>
          <a:ln w="88900" cap="sq" cmpd="thickThin">
            <a:solidFill>
              <a:srgbClr val="000000"/>
            </a:solidFill>
            <a:prstDash val="solid"/>
            <a:miter lim="800000"/>
            <a:headEnd/>
            <a:tailEnd/>
          </a:ln>
          <a:effectLst>
            <a:innerShdw blurRad="76200">
              <a:srgbClr val="000000"/>
            </a:innerShdw>
          </a:effectLst>
        </p:spPr>
      </p:pic>
    </p:spTree>
    <p:extLst>
      <p:ext uri="{BB962C8B-B14F-4D97-AF65-F5344CB8AC3E}">
        <p14:creationId xmlns:p14="http://schemas.microsoft.com/office/powerpoint/2010/main" val="145336499"/>
      </p:ext>
    </p:extLst>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90538" y="836613"/>
            <a:ext cx="8162925" cy="762000"/>
          </a:xfrm>
        </p:spPr>
        <p:txBody>
          <a:bodyPr/>
          <a:lstStyle/>
          <a:p>
            <a:r>
              <a:rPr lang="zh-CN" altLang="en-US"/>
              <a:t>失控时间和纯滞后环节 </a:t>
            </a:r>
          </a:p>
        </p:txBody>
      </p:sp>
      <p:sp>
        <p:nvSpPr>
          <p:cNvPr id="69635" name="Rectangle 3"/>
          <p:cNvSpPr>
            <a:spLocks noGrp="1" noChangeArrowheads="1"/>
          </p:cNvSpPr>
          <p:nvPr>
            <p:ph idx="1"/>
          </p:nvPr>
        </p:nvSpPr>
        <p:spPr>
          <a:xfrm>
            <a:off x="539750" y="1905000"/>
            <a:ext cx="7993063" cy="4476750"/>
          </a:xfrm>
        </p:spPr>
        <p:txBody>
          <a:bodyPr/>
          <a:lstStyle/>
          <a:p>
            <a:pPr>
              <a:lnSpc>
                <a:spcPct val="90000"/>
              </a:lnSpc>
            </a:pPr>
            <a:r>
              <a:rPr lang="zh-CN" altLang="en-US" sz="3600"/>
              <a:t>滞后作用是由晶闸管整流装置的失控时间引起的。</a:t>
            </a:r>
          </a:p>
          <a:p>
            <a:pPr>
              <a:lnSpc>
                <a:spcPct val="90000"/>
              </a:lnSpc>
            </a:pPr>
            <a:r>
              <a:rPr lang="zh-CN" altLang="en-US" sz="3600"/>
              <a:t>失控时间是个随机值。</a:t>
            </a:r>
          </a:p>
          <a:p>
            <a:pPr>
              <a:lnSpc>
                <a:spcPct val="90000"/>
              </a:lnSpc>
            </a:pPr>
            <a:r>
              <a:rPr lang="zh-CN" altLang="en-US" sz="3600"/>
              <a:t>最大失控时间是两个相邻自然换相点之间的时间，它与交流电源频率和晶闸管整流器的类型有关。</a:t>
            </a:r>
          </a:p>
        </p:txBody>
      </p:sp>
      <p:sp>
        <p:nvSpPr>
          <p:cNvPr id="69636" name="Rectangle 4"/>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984690908"/>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4"/>
          <p:cNvSpPr txBox="1">
            <a:spLocks noChangeArrowheads="1"/>
          </p:cNvSpPr>
          <p:nvPr/>
        </p:nvSpPr>
        <p:spPr bwMode="auto">
          <a:xfrm>
            <a:off x="719931" y="1550988"/>
            <a:ext cx="36718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spcBef>
                <a:spcPct val="50000"/>
              </a:spcBef>
              <a:defRPr/>
            </a:pPr>
            <a:r>
              <a:rPr lang="zh-CN" altLang="en-US" sz="4000" dirty="0">
                <a:solidFill>
                  <a:schemeClr val="tx2">
                    <a:lumMod val="40000"/>
                    <a:lumOff val="60000"/>
                  </a:schemeClr>
                </a:solidFill>
              </a:rPr>
              <a:t>最大失控时间 </a:t>
            </a:r>
          </a:p>
        </p:txBody>
      </p:sp>
      <p:sp>
        <p:nvSpPr>
          <p:cNvPr id="71683" name="Rectangle 6"/>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1684" name="Object 5"/>
          <p:cNvGraphicFramePr>
            <a:graphicFrameLocks noChangeAspect="1"/>
          </p:cNvGraphicFramePr>
          <p:nvPr/>
        </p:nvGraphicFramePr>
        <p:xfrm>
          <a:off x="1763688" y="2172494"/>
          <a:ext cx="2087562" cy="1258887"/>
        </p:xfrm>
        <a:graphic>
          <a:graphicData uri="http://schemas.openxmlformats.org/presentationml/2006/ole">
            <mc:AlternateContent xmlns:mc="http://schemas.openxmlformats.org/markup-compatibility/2006">
              <mc:Choice xmlns:v="urn:schemas-microsoft-com:vml" Requires="v">
                <p:oleObj spid="_x0000_s16590" name="公式" r:id="rId3" imgW="698500" imgH="419100" progId="Equation.3">
                  <p:embed/>
                </p:oleObj>
              </mc:Choice>
              <mc:Fallback>
                <p:oleObj name="公式" r:id="rId3" imgW="6985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2172494"/>
                        <a:ext cx="20875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5" name="Text Box 7"/>
          <p:cNvSpPr txBox="1">
            <a:spLocks noChangeArrowheads="1"/>
          </p:cNvSpPr>
          <p:nvPr/>
        </p:nvSpPr>
        <p:spPr bwMode="auto">
          <a:xfrm>
            <a:off x="5940425" y="3141663"/>
            <a:ext cx="18716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chemeClr val="tx1"/>
                </a:solidFill>
              </a:rPr>
              <a:t>(2-13) </a:t>
            </a:r>
          </a:p>
        </p:txBody>
      </p:sp>
      <p:sp>
        <p:nvSpPr>
          <p:cNvPr id="71686" name="Text Box 8"/>
          <p:cNvSpPr txBox="1">
            <a:spLocks noChangeArrowheads="1"/>
          </p:cNvSpPr>
          <p:nvPr/>
        </p:nvSpPr>
        <p:spPr bwMode="auto">
          <a:xfrm>
            <a:off x="719931" y="4056063"/>
            <a:ext cx="3457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4000" dirty="0">
                <a:solidFill>
                  <a:schemeClr val="tx1"/>
                </a:solidFill>
              </a:rPr>
              <a:t>平均失控时间 </a:t>
            </a:r>
          </a:p>
        </p:txBody>
      </p:sp>
      <p:sp>
        <p:nvSpPr>
          <p:cNvPr id="71687" name="Rectangle 10"/>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1688" name="Object 9"/>
          <p:cNvGraphicFramePr>
            <a:graphicFrameLocks noChangeAspect="1"/>
          </p:cNvGraphicFramePr>
          <p:nvPr/>
        </p:nvGraphicFramePr>
        <p:xfrm>
          <a:off x="1846064" y="4852987"/>
          <a:ext cx="2305050" cy="1227138"/>
        </p:xfrm>
        <a:graphic>
          <a:graphicData uri="http://schemas.openxmlformats.org/presentationml/2006/ole">
            <mc:AlternateContent xmlns:mc="http://schemas.openxmlformats.org/markup-compatibility/2006">
              <mc:Choice xmlns:v="urn:schemas-microsoft-com:vml" Requires="v">
                <p:oleObj spid="_x0000_s16591" name="公式" r:id="rId5" imgW="736600" imgH="393700" progId="Equation.3">
                  <p:embed/>
                </p:oleObj>
              </mc:Choice>
              <mc:Fallback>
                <p:oleObj name="公式" r:id="rId5" imgW="7366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6064" y="4852987"/>
                        <a:ext cx="2305050"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9" name="Text Box 11"/>
          <p:cNvSpPr txBox="1">
            <a:spLocks noChangeArrowheads="1"/>
          </p:cNvSpPr>
          <p:nvPr/>
        </p:nvSpPr>
        <p:spPr bwMode="auto">
          <a:xfrm>
            <a:off x="4284663" y="4076700"/>
            <a:ext cx="48593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a:solidFill>
                  <a:schemeClr val="tx1"/>
                </a:solidFill>
              </a:rPr>
              <a:t>式中，</a:t>
            </a:r>
            <a:r>
              <a:rPr lang="en-US" altLang="zh-CN" i="1">
                <a:solidFill>
                  <a:schemeClr val="tx1"/>
                </a:solidFill>
              </a:rPr>
              <a:t>f </a:t>
            </a:r>
            <a:r>
              <a:rPr lang="en-US" altLang="zh-CN">
                <a:solidFill>
                  <a:schemeClr val="tx1"/>
                </a:solidFill>
              </a:rPr>
              <a:t>——</a:t>
            </a:r>
            <a:r>
              <a:rPr lang="zh-CN" altLang="en-US">
                <a:solidFill>
                  <a:schemeClr val="tx1"/>
                </a:solidFill>
              </a:rPr>
              <a:t>交流电源频率</a:t>
            </a:r>
            <a:r>
              <a:rPr lang="en-US" altLang="zh-CN">
                <a:solidFill>
                  <a:schemeClr val="tx1"/>
                </a:solidFill>
              </a:rPr>
              <a:t>(Hz)</a:t>
            </a:r>
            <a:r>
              <a:rPr lang="zh-CN" altLang="en-US">
                <a:solidFill>
                  <a:schemeClr val="tx1"/>
                </a:solidFill>
              </a:rPr>
              <a:t>，</a:t>
            </a:r>
          </a:p>
          <a:p>
            <a:pPr algn="l" eaLnBrk="1" hangingPunct="1">
              <a:spcBef>
                <a:spcPct val="50000"/>
              </a:spcBef>
            </a:pPr>
            <a:r>
              <a:rPr lang="zh-CN" altLang="en-US">
                <a:solidFill>
                  <a:schemeClr val="tx1"/>
                </a:solidFill>
              </a:rPr>
              <a:t>            </a:t>
            </a:r>
            <a:r>
              <a:rPr lang="en-US" altLang="zh-CN" i="1">
                <a:solidFill>
                  <a:schemeClr val="tx1"/>
                </a:solidFill>
              </a:rPr>
              <a:t>m</a:t>
            </a:r>
            <a:r>
              <a:rPr lang="en-US" altLang="zh-CN">
                <a:solidFill>
                  <a:schemeClr val="tx1"/>
                </a:solidFill>
              </a:rPr>
              <a:t> —— </a:t>
            </a:r>
            <a:r>
              <a:rPr lang="zh-CN" altLang="en-US">
                <a:solidFill>
                  <a:schemeClr val="tx1"/>
                </a:solidFill>
              </a:rPr>
              <a:t>一周内整流电压的脉 </a:t>
            </a:r>
          </a:p>
          <a:p>
            <a:pPr algn="l" eaLnBrk="1" hangingPunct="1">
              <a:spcBef>
                <a:spcPct val="50000"/>
              </a:spcBef>
            </a:pPr>
            <a:r>
              <a:rPr lang="zh-CN" altLang="en-US">
                <a:solidFill>
                  <a:schemeClr val="tx1"/>
                </a:solidFill>
              </a:rPr>
              <a:t>                         波数。</a:t>
            </a:r>
          </a:p>
        </p:txBody>
      </p:sp>
    </p:spTree>
    <p:extLst>
      <p:ext uri="{BB962C8B-B14F-4D97-AF65-F5344CB8AC3E}">
        <p14:creationId xmlns:p14="http://schemas.microsoft.com/office/powerpoint/2010/main" val="339781126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0061" name="Group 61"/>
          <p:cNvGraphicFramePr>
            <a:graphicFrameLocks noGrp="1"/>
          </p:cNvGraphicFramePr>
          <p:nvPr/>
        </p:nvGraphicFramePr>
        <p:xfrm>
          <a:off x="611188" y="2060575"/>
          <a:ext cx="7921625" cy="3600450"/>
        </p:xfrm>
        <a:graphic>
          <a:graphicData uri="http://schemas.openxmlformats.org/drawingml/2006/table">
            <a:tbl>
              <a:tblPr/>
              <a:tblGrid>
                <a:gridCol w="3673475">
                  <a:extLst>
                    <a:ext uri="{9D8B030D-6E8A-4147-A177-3AD203B41FA5}">
                      <a16:colId xmlns:a16="http://schemas.microsoft.com/office/drawing/2014/main" val="20000"/>
                    </a:ext>
                  </a:extLst>
                </a:gridCol>
                <a:gridCol w="2087562">
                  <a:extLst>
                    <a:ext uri="{9D8B030D-6E8A-4147-A177-3AD203B41FA5}">
                      <a16:colId xmlns:a16="http://schemas.microsoft.com/office/drawing/2014/main" val="20001"/>
                    </a:ext>
                  </a:extLst>
                </a:gridCol>
                <a:gridCol w="2160588">
                  <a:extLst>
                    <a:ext uri="{9D8B030D-6E8A-4147-A177-3AD203B41FA5}">
                      <a16:colId xmlns:a16="http://schemas.microsoft.com/office/drawing/2014/main" val="20002"/>
                    </a:ext>
                  </a:extLst>
                </a:gridCol>
              </a:tblGrid>
              <a:tr h="1214438">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整流电路形式</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最大失控时间</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ctr" latinLnBrk="0" hangingPunct="1">
                        <a:lnSpc>
                          <a:spcPct val="100000"/>
                        </a:lnSpc>
                        <a:spcBef>
                          <a:spcPct val="0"/>
                        </a:spcBef>
                        <a:spcAft>
                          <a:spcPct val="0"/>
                        </a:spcAft>
                        <a:buClrTx/>
                        <a:buSzTx/>
                        <a:buFontTx/>
                        <a:buNone/>
                      </a:pPr>
                      <a:r>
                        <a:rPr kumimoji="1" lang="en-US" altLang="zh-CN" sz="32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T</a:t>
                      </a:r>
                      <a:r>
                        <a:rPr kumimoji="1" lang="en-US" altLang="zh-CN" sz="3200" b="0"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smax</a:t>
                      </a:r>
                      <a:r>
                        <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(ms)</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平均失控时间</a:t>
                      </a:r>
                      <a:r>
                        <a:rPr kumimoji="1" lang="zh-CN" altLang="en-US" sz="3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 </a:t>
                      </a:r>
                      <a:r>
                        <a:rPr kumimoji="1" lang="en-US" altLang="zh-CN" sz="32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T</a:t>
                      </a:r>
                      <a:r>
                        <a:rPr kumimoji="1" lang="en-US" altLang="zh-CN" sz="3200" b="0"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s</a:t>
                      </a:r>
                      <a:r>
                        <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(ms)</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86012">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单相半波</a:t>
                      </a: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单相桥式（全波）</a:t>
                      </a: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三相半波</a:t>
                      </a: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三相桥式</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endPar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endPar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6.67</a:t>
                      </a:r>
                      <a:endPar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3.33</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endPar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endPar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3.33</a:t>
                      </a:r>
                      <a:endPar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1.67</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2720" name="Text Box 62"/>
          <p:cNvSpPr txBox="1">
            <a:spLocks noChangeArrowheads="1"/>
          </p:cNvSpPr>
          <p:nvPr/>
        </p:nvSpPr>
        <p:spPr bwMode="auto">
          <a:xfrm>
            <a:off x="827088" y="549275"/>
            <a:ext cx="734536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tx1"/>
                </a:solidFill>
              </a:rPr>
              <a:t>表</a:t>
            </a:r>
            <a:r>
              <a:rPr lang="en-US" altLang="zh-CN" sz="3200">
                <a:solidFill>
                  <a:schemeClr val="tx1"/>
                </a:solidFill>
              </a:rPr>
              <a:t>2-2  </a:t>
            </a:r>
            <a:r>
              <a:rPr lang="zh-CN" altLang="en-US" sz="3200">
                <a:solidFill>
                  <a:schemeClr val="tx1"/>
                </a:solidFill>
              </a:rPr>
              <a:t>晶闸管整流器的失控时间（</a:t>
            </a:r>
            <a:r>
              <a:rPr lang="en-US" altLang="zh-CN" sz="3200" i="1">
                <a:solidFill>
                  <a:schemeClr val="tx1"/>
                </a:solidFill>
              </a:rPr>
              <a:t>f</a:t>
            </a:r>
            <a:r>
              <a:rPr lang="en-US" altLang="zh-CN" sz="3200">
                <a:solidFill>
                  <a:schemeClr val="tx1"/>
                </a:solidFill>
              </a:rPr>
              <a:t>=50Hz</a:t>
            </a:r>
            <a:r>
              <a:rPr lang="zh-CN" altLang="en-US" sz="3200">
                <a:solidFill>
                  <a:schemeClr val="tx1"/>
                </a:solidFill>
              </a:rPr>
              <a:t>）</a:t>
            </a:r>
          </a:p>
        </p:txBody>
      </p:sp>
    </p:spTree>
    <p:extLst>
      <p:ext uri="{BB962C8B-B14F-4D97-AF65-F5344CB8AC3E}">
        <p14:creationId xmlns:p14="http://schemas.microsoft.com/office/powerpoint/2010/main" val="2867028543"/>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61925" y="957263"/>
            <a:ext cx="8820150" cy="641350"/>
          </a:xfrm>
        </p:spPr>
        <p:txBody>
          <a:bodyPr/>
          <a:lstStyle/>
          <a:p>
            <a:r>
              <a:rPr lang="zh-CN" altLang="en-US" sz="3600"/>
              <a:t>晶闸管触发电路与整流装置的传递函数 </a:t>
            </a:r>
          </a:p>
        </p:txBody>
      </p:sp>
      <p:sp>
        <p:nvSpPr>
          <p:cNvPr id="73731" name="Rectangle 3"/>
          <p:cNvSpPr>
            <a:spLocks noGrp="1" noChangeArrowheads="1"/>
          </p:cNvSpPr>
          <p:nvPr>
            <p:ph idx="1"/>
          </p:nvPr>
        </p:nvSpPr>
        <p:spPr>
          <a:xfrm>
            <a:off x="684213" y="1905000"/>
            <a:ext cx="8339137" cy="2316163"/>
          </a:xfrm>
        </p:spPr>
        <p:txBody>
          <a:bodyPr/>
          <a:lstStyle/>
          <a:p>
            <a:r>
              <a:rPr lang="zh-CN" altLang="en-US" sz="3600">
                <a:latin typeface="Times New Roman" panose="02020603050405020304" pitchFamily="18" charset="0"/>
              </a:rPr>
              <a:t>滞后环节的输入为阶跃信号</a:t>
            </a:r>
            <a:r>
              <a:rPr lang="en-US" altLang="zh-CN" sz="3600">
                <a:latin typeface="Times New Roman" panose="02020603050405020304" pitchFamily="18" charset="0"/>
              </a:rPr>
              <a:t>1(</a:t>
            </a:r>
            <a:r>
              <a:rPr lang="en-US" altLang="zh-CN" sz="3600" i="1">
                <a:latin typeface="Times New Roman" panose="02020603050405020304" pitchFamily="18" charset="0"/>
              </a:rPr>
              <a:t>t</a:t>
            </a:r>
            <a:r>
              <a:rPr lang="en-US" altLang="zh-CN" sz="3600">
                <a:latin typeface="Times New Roman" panose="02020603050405020304" pitchFamily="18" charset="0"/>
              </a:rPr>
              <a:t>)</a:t>
            </a:r>
            <a:r>
              <a:rPr lang="zh-CN" altLang="en-US" sz="3600">
                <a:latin typeface="Times New Roman" panose="02020603050405020304" pitchFamily="18" charset="0"/>
              </a:rPr>
              <a:t>，输出要隔一定时间后才出现响应</a:t>
            </a:r>
            <a:r>
              <a:rPr lang="en-US" altLang="zh-CN" sz="3600">
                <a:latin typeface="Times New Roman" panose="02020603050405020304" pitchFamily="18" charset="0"/>
              </a:rPr>
              <a:t>1(</a:t>
            </a:r>
            <a:r>
              <a:rPr lang="en-US" altLang="zh-CN" sz="3600" i="1">
                <a:latin typeface="Times New Roman" panose="02020603050405020304" pitchFamily="18" charset="0"/>
              </a:rPr>
              <a:t>t-T</a:t>
            </a:r>
            <a:r>
              <a:rPr lang="en-US" altLang="zh-CN" sz="3600" baseline="-25000">
                <a:latin typeface="Times New Roman" panose="02020603050405020304" pitchFamily="18" charset="0"/>
              </a:rPr>
              <a:t>s</a:t>
            </a:r>
            <a:r>
              <a:rPr lang="en-US" altLang="zh-CN" sz="3600">
                <a:latin typeface="Times New Roman" panose="02020603050405020304" pitchFamily="18" charset="0"/>
              </a:rPr>
              <a:t>)</a:t>
            </a:r>
            <a:r>
              <a:rPr lang="zh-CN" altLang="en-US" sz="3600">
                <a:latin typeface="Times New Roman" panose="02020603050405020304" pitchFamily="18" charset="0"/>
              </a:rPr>
              <a:t>。</a:t>
            </a:r>
          </a:p>
          <a:p>
            <a:r>
              <a:rPr lang="zh-CN" altLang="en-US" sz="3600">
                <a:latin typeface="Times New Roman" panose="02020603050405020304" pitchFamily="18" charset="0"/>
              </a:rPr>
              <a:t>输入输出关系为：</a:t>
            </a:r>
            <a:r>
              <a:rPr lang="zh-CN" altLang="en-US">
                <a:latin typeface="Times New Roman" panose="02020603050405020304" pitchFamily="18" charset="0"/>
              </a:rPr>
              <a:t>  </a:t>
            </a:r>
          </a:p>
        </p:txBody>
      </p:sp>
      <p:sp>
        <p:nvSpPr>
          <p:cNvPr id="73732"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3733" name="Object 5"/>
          <p:cNvGraphicFramePr>
            <a:graphicFrameLocks noChangeAspect="1"/>
          </p:cNvGraphicFramePr>
          <p:nvPr/>
        </p:nvGraphicFramePr>
        <p:xfrm>
          <a:off x="1476375" y="3789363"/>
          <a:ext cx="4464050" cy="725487"/>
        </p:xfrm>
        <a:graphic>
          <a:graphicData uri="http://schemas.openxmlformats.org/presentationml/2006/ole">
            <mc:AlternateContent xmlns:mc="http://schemas.openxmlformats.org/markup-compatibility/2006">
              <mc:Choice xmlns:v="urn:schemas-microsoft-com:vml" Requires="v">
                <p:oleObj spid="_x0000_s17614" name="公式" r:id="rId3" imgW="1409700" imgH="228600" progId="Equation.3">
                  <p:embed/>
                </p:oleObj>
              </mc:Choice>
              <mc:Fallback>
                <p:oleObj name="公式" r:id="rId3" imgW="1409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3789363"/>
                        <a:ext cx="446405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4" name="Rectangle 6"/>
          <p:cNvSpPr>
            <a:spLocks noChangeArrowheads="1"/>
          </p:cNvSpPr>
          <p:nvPr/>
        </p:nvSpPr>
        <p:spPr bwMode="auto">
          <a:xfrm>
            <a:off x="720725" y="4437063"/>
            <a:ext cx="77009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buClr>
                <a:schemeClr val="folHlink"/>
              </a:buClr>
              <a:buSzPct val="75000"/>
              <a:buFont typeface="Wingdings" panose="05000000000000000000" pitchFamily="2" charset="2"/>
              <a:buChar char="n"/>
            </a:pPr>
            <a:r>
              <a:rPr kumimoji="0" lang="en-US" altLang="zh-CN" sz="3600">
                <a:solidFill>
                  <a:schemeClr val="tx1"/>
                </a:solidFill>
              </a:rPr>
              <a:t> </a:t>
            </a:r>
            <a:r>
              <a:rPr kumimoji="0" lang="zh-CN" altLang="en-US" sz="3600">
                <a:solidFill>
                  <a:schemeClr val="tx1"/>
                </a:solidFill>
              </a:rPr>
              <a:t>传递函数为</a:t>
            </a:r>
          </a:p>
        </p:txBody>
      </p:sp>
      <p:sp>
        <p:nvSpPr>
          <p:cNvPr id="73735" name="Rectangle 7"/>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3736" name="Object 8"/>
          <p:cNvGraphicFramePr>
            <a:graphicFrameLocks noChangeAspect="1"/>
          </p:cNvGraphicFramePr>
          <p:nvPr/>
        </p:nvGraphicFramePr>
        <p:xfrm>
          <a:off x="1692275" y="5013325"/>
          <a:ext cx="4103688" cy="1169988"/>
        </p:xfrm>
        <a:graphic>
          <a:graphicData uri="http://schemas.openxmlformats.org/presentationml/2006/ole">
            <mc:AlternateContent xmlns:mc="http://schemas.openxmlformats.org/markup-compatibility/2006">
              <mc:Choice xmlns:v="urn:schemas-microsoft-com:vml" Requires="v">
                <p:oleObj spid="_x0000_s17615" name="公式" r:id="rId5" imgW="1574800" imgH="444500" progId="Equation.3">
                  <p:embed/>
                </p:oleObj>
              </mc:Choice>
              <mc:Fallback>
                <p:oleObj name="公式" r:id="rId5" imgW="15748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5013325"/>
                        <a:ext cx="4103688"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7" name="Rectangle 9"/>
          <p:cNvSpPr>
            <a:spLocks noChangeArrowheads="1"/>
          </p:cNvSpPr>
          <p:nvPr/>
        </p:nvSpPr>
        <p:spPr bwMode="auto">
          <a:xfrm>
            <a:off x="6156325" y="5237163"/>
            <a:ext cx="2355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lang="zh-CN" altLang="en-US" sz="3600">
                <a:solidFill>
                  <a:schemeClr val="tx1"/>
                </a:solidFill>
              </a:rPr>
              <a:t>（</a:t>
            </a:r>
            <a:r>
              <a:rPr lang="en-US" altLang="zh-CN" sz="3600">
                <a:solidFill>
                  <a:schemeClr val="tx1"/>
                </a:solidFill>
              </a:rPr>
              <a:t>2</a:t>
            </a:r>
            <a:r>
              <a:rPr lang="zh-CN" altLang="en-US" sz="3600">
                <a:solidFill>
                  <a:schemeClr val="tx1"/>
                </a:solidFill>
              </a:rPr>
              <a:t>－</a:t>
            </a:r>
            <a:r>
              <a:rPr lang="en-US" altLang="zh-CN" sz="3600">
                <a:solidFill>
                  <a:schemeClr val="tx1"/>
                </a:solidFill>
              </a:rPr>
              <a:t>14</a:t>
            </a:r>
            <a:r>
              <a:rPr lang="zh-CN" altLang="en-US" sz="3600">
                <a:solidFill>
                  <a:schemeClr val="tx1"/>
                </a:solidFill>
              </a:rPr>
              <a:t>）</a:t>
            </a:r>
            <a:r>
              <a:rPr lang="zh-CN" altLang="en-US" sz="3600" b="1">
                <a:solidFill>
                  <a:schemeClr val="tx1"/>
                </a:solidFill>
              </a:rPr>
              <a:t> </a:t>
            </a:r>
          </a:p>
        </p:txBody>
      </p:sp>
    </p:spTree>
    <p:extLst>
      <p:ext uri="{BB962C8B-B14F-4D97-AF65-F5344CB8AC3E}">
        <p14:creationId xmlns:p14="http://schemas.microsoft.com/office/powerpoint/2010/main" val="4043240581"/>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zh-CN" altLang="en-US">
                <a:latin typeface="Times New Roman" panose="02020603050405020304" pitchFamily="18" charset="0"/>
              </a:rPr>
              <a:t>传递函数的近似处理</a:t>
            </a:r>
          </a:p>
        </p:txBody>
      </p:sp>
      <p:sp>
        <p:nvSpPr>
          <p:cNvPr id="74755" name="Rectangle 3"/>
          <p:cNvSpPr>
            <a:spLocks noGrp="1" noChangeArrowheads="1"/>
          </p:cNvSpPr>
          <p:nvPr>
            <p:ph idx="1"/>
          </p:nvPr>
        </p:nvSpPr>
        <p:spPr>
          <a:xfrm>
            <a:off x="827584" y="1700808"/>
            <a:ext cx="8110537" cy="560388"/>
          </a:xfrm>
        </p:spPr>
        <p:txBody>
          <a:bodyPr/>
          <a:lstStyle/>
          <a:p>
            <a:r>
              <a:rPr lang="zh-CN" altLang="en-US" sz="3600" dirty="0"/>
              <a:t>按泰勒级数展开，可得 </a:t>
            </a:r>
          </a:p>
        </p:txBody>
      </p:sp>
      <p:sp>
        <p:nvSpPr>
          <p:cNvPr id="74756" name="Rectangle 4"/>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4757" name="Object 5"/>
          <p:cNvGraphicFramePr>
            <a:graphicFrameLocks noChangeAspect="1"/>
          </p:cNvGraphicFramePr>
          <p:nvPr/>
        </p:nvGraphicFramePr>
        <p:xfrm>
          <a:off x="971600" y="2420888"/>
          <a:ext cx="6911975" cy="1168400"/>
        </p:xfrm>
        <a:graphic>
          <a:graphicData uri="http://schemas.openxmlformats.org/presentationml/2006/ole">
            <mc:AlternateContent xmlns:mc="http://schemas.openxmlformats.org/markup-compatibility/2006">
              <mc:Choice xmlns:v="urn:schemas-microsoft-com:vml" Requires="v">
                <p:oleObj spid="_x0000_s18638" name="公式" r:id="rId3" imgW="3441700" imgH="584200" progId="Equation.3">
                  <p:embed/>
                </p:oleObj>
              </mc:Choice>
              <mc:Fallback>
                <p:oleObj name="公式" r:id="rId3" imgW="3441700" imgH="584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420888"/>
                        <a:ext cx="69119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8" name="Rectangle 6"/>
          <p:cNvSpPr>
            <a:spLocks noChangeArrowheads="1"/>
          </p:cNvSpPr>
          <p:nvPr/>
        </p:nvSpPr>
        <p:spPr bwMode="auto">
          <a:xfrm>
            <a:off x="755650" y="3385275"/>
            <a:ext cx="80645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marL="342900" indent="-342900" algn="l" eaLnBrk="1" hangingPunct="1">
              <a:spcBef>
                <a:spcPct val="20000"/>
              </a:spcBef>
              <a:buClr>
                <a:schemeClr val="accent1"/>
              </a:buClr>
              <a:buSzPct val="65000"/>
              <a:buFont typeface="Wingdings" panose="05000000000000000000" pitchFamily="2" charset="2"/>
              <a:buChar char="n"/>
            </a:pPr>
            <a:r>
              <a:rPr kumimoji="0" lang="en-US" altLang="zh-CN" sz="3200" dirty="0">
                <a:solidFill>
                  <a:schemeClr val="tx1"/>
                </a:solidFill>
                <a:latin typeface="Arial" panose="020B0604020202020204" pitchFamily="34" charset="0"/>
              </a:rPr>
              <a:t> </a:t>
            </a:r>
            <a:r>
              <a:rPr lang="zh-CN" altLang="en-US" sz="3600" b="1" dirty="0">
                <a:solidFill>
                  <a:srgbClr val="006699"/>
                </a:solidFill>
                <a:latin typeface="+mn-lt"/>
                <a:ea typeface="+mn-ea"/>
              </a:rPr>
              <a:t>依据工程近似处理的原则，可忽略高次项，把整流装置近似看作一阶惯性环节 </a:t>
            </a:r>
          </a:p>
        </p:txBody>
      </p:sp>
      <p:sp>
        <p:nvSpPr>
          <p:cNvPr id="74759" name="Rectangle 7"/>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4760" name="Object 8"/>
          <p:cNvGraphicFramePr>
            <a:graphicFrameLocks noChangeAspect="1"/>
          </p:cNvGraphicFramePr>
          <p:nvPr/>
        </p:nvGraphicFramePr>
        <p:xfrm>
          <a:off x="2339975" y="4797425"/>
          <a:ext cx="2663825" cy="1163638"/>
        </p:xfrm>
        <a:graphic>
          <a:graphicData uri="http://schemas.openxmlformats.org/presentationml/2006/ole">
            <mc:AlternateContent xmlns:mc="http://schemas.openxmlformats.org/markup-compatibility/2006">
              <mc:Choice xmlns:v="urn:schemas-microsoft-com:vml" Requires="v">
                <p:oleObj spid="_x0000_s18639" name="公式" r:id="rId5" imgW="977900" imgH="431800" progId="Equation.3">
                  <p:embed/>
                </p:oleObj>
              </mc:Choice>
              <mc:Fallback>
                <p:oleObj name="公式" r:id="rId5" imgW="9779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4797425"/>
                        <a:ext cx="2663825"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61" name="Rectangle 9"/>
          <p:cNvSpPr>
            <a:spLocks noChangeArrowheads="1"/>
          </p:cNvSpPr>
          <p:nvPr/>
        </p:nvSpPr>
        <p:spPr bwMode="auto">
          <a:xfrm>
            <a:off x="5651500" y="5156200"/>
            <a:ext cx="2016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lang="zh-CN" altLang="en-US" sz="3200">
                <a:solidFill>
                  <a:schemeClr val="tx1"/>
                </a:solidFill>
              </a:rPr>
              <a:t>（</a:t>
            </a:r>
            <a:r>
              <a:rPr lang="en-US" altLang="zh-CN" sz="3200">
                <a:solidFill>
                  <a:schemeClr val="tx1"/>
                </a:solidFill>
              </a:rPr>
              <a:t>2-16</a:t>
            </a:r>
            <a:r>
              <a:rPr lang="zh-CN" altLang="en-US" sz="3200">
                <a:solidFill>
                  <a:schemeClr val="tx1"/>
                </a:solidFill>
              </a:rPr>
              <a:t>）</a:t>
            </a:r>
            <a:r>
              <a:rPr lang="zh-CN" altLang="en-US" sz="3200" b="1">
                <a:solidFill>
                  <a:schemeClr val="tx1"/>
                </a:solidFill>
              </a:rPr>
              <a:t> </a:t>
            </a:r>
          </a:p>
        </p:txBody>
      </p:sp>
    </p:spTree>
    <p:extLst>
      <p:ext uri="{BB962C8B-B14F-4D97-AF65-F5344CB8AC3E}">
        <p14:creationId xmlns:p14="http://schemas.microsoft.com/office/powerpoint/2010/main" val="1341252437"/>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ChangeArrowheads="1"/>
          </p:cNvSpPr>
          <p:nvPr/>
        </p:nvSpPr>
        <p:spPr bwMode="auto">
          <a:xfrm>
            <a:off x="0" y="2300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779" name="Rectangle 5"/>
          <p:cNvSpPr>
            <a:spLocks noChangeArrowheads="1"/>
          </p:cNvSpPr>
          <p:nvPr/>
        </p:nvSpPr>
        <p:spPr bwMode="auto">
          <a:xfrm>
            <a:off x="1357313" y="5916613"/>
            <a:ext cx="582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kumimoji="0" lang="zh-CN" altLang="en-US">
                <a:solidFill>
                  <a:schemeClr val="tx1"/>
                </a:solidFill>
              </a:rPr>
              <a:t>图</a:t>
            </a:r>
            <a:r>
              <a:rPr kumimoji="0" lang="en-US" altLang="zh-CN">
                <a:solidFill>
                  <a:schemeClr val="tx1"/>
                </a:solidFill>
              </a:rPr>
              <a:t>2</a:t>
            </a:r>
            <a:r>
              <a:rPr kumimoji="0" lang="zh-CN" altLang="en-US">
                <a:solidFill>
                  <a:schemeClr val="tx1"/>
                </a:solidFill>
              </a:rPr>
              <a:t>－</a:t>
            </a:r>
            <a:r>
              <a:rPr kumimoji="0" lang="en-US" altLang="zh-CN">
                <a:solidFill>
                  <a:schemeClr val="tx1"/>
                </a:solidFill>
              </a:rPr>
              <a:t>9  </a:t>
            </a:r>
            <a:r>
              <a:rPr kumimoji="0" lang="zh-CN" altLang="en-US">
                <a:solidFill>
                  <a:schemeClr val="tx1"/>
                </a:solidFill>
              </a:rPr>
              <a:t>晶闸管触发与整流装置动态结构图</a:t>
            </a:r>
          </a:p>
        </p:txBody>
      </p:sp>
      <p:pic>
        <p:nvPicPr>
          <p:cNvPr id="75780" name="Picture 9" descr="0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676275"/>
            <a:ext cx="7272338"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Rectangle 6"/>
          <p:cNvSpPr>
            <a:spLocks noChangeArrowheads="1"/>
          </p:cNvSpPr>
          <p:nvPr/>
        </p:nvSpPr>
        <p:spPr bwMode="auto">
          <a:xfrm>
            <a:off x="4427538" y="2276475"/>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kumimoji="0" lang="zh-CN" altLang="en-US" sz="2800">
                <a:solidFill>
                  <a:schemeClr val="tx1"/>
                </a:solidFill>
                <a:latin typeface="Arial" panose="020B0604020202020204" pitchFamily="34" charset="0"/>
              </a:rPr>
              <a:t>准确的</a:t>
            </a:r>
          </a:p>
        </p:txBody>
      </p:sp>
      <p:sp>
        <p:nvSpPr>
          <p:cNvPr id="75782" name="Rectangle 7"/>
          <p:cNvSpPr>
            <a:spLocks noChangeArrowheads="1"/>
          </p:cNvSpPr>
          <p:nvPr/>
        </p:nvSpPr>
        <p:spPr bwMode="auto">
          <a:xfrm>
            <a:off x="4427538" y="4797425"/>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kumimoji="0" lang="zh-CN" altLang="en-US" sz="2800">
                <a:solidFill>
                  <a:schemeClr val="tx1"/>
                </a:solidFill>
                <a:latin typeface="Arial" panose="020B0604020202020204" pitchFamily="34" charset="0"/>
              </a:rPr>
              <a:t>近似的</a:t>
            </a:r>
          </a:p>
        </p:txBody>
      </p:sp>
    </p:spTree>
    <p:extLst>
      <p:ext uri="{BB962C8B-B14F-4D97-AF65-F5344CB8AC3E}">
        <p14:creationId xmlns:p14="http://schemas.microsoft.com/office/powerpoint/2010/main" val="1721363269"/>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539552" y="548680"/>
            <a:ext cx="8162925" cy="641350"/>
          </a:xfrm>
        </p:spPr>
        <p:txBody>
          <a:bodyPr/>
          <a:lstStyle/>
          <a:p>
            <a:r>
              <a:rPr lang="en-US" altLang="zh-CN" sz="3600" b="1">
                <a:latin typeface="Times New Roman" panose="02020603050405020304" pitchFamily="18" charset="0"/>
              </a:rPr>
              <a:t>2.1.2 </a:t>
            </a:r>
            <a:r>
              <a:rPr lang="zh-CN" altLang="en-US" sz="3600" b="1">
                <a:latin typeface="Times New Roman" panose="02020603050405020304" pitchFamily="18" charset="0"/>
              </a:rPr>
              <a:t>直流</a:t>
            </a:r>
            <a:r>
              <a:rPr lang="en-US" altLang="zh-CN" sz="3600" b="1">
                <a:latin typeface="Times New Roman" panose="02020603050405020304" pitchFamily="18" charset="0"/>
              </a:rPr>
              <a:t>PWM</a:t>
            </a:r>
            <a:r>
              <a:rPr lang="zh-CN" altLang="en-US" sz="3600" b="1">
                <a:latin typeface="Times New Roman" panose="02020603050405020304" pitchFamily="18" charset="0"/>
              </a:rPr>
              <a:t>变换器</a:t>
            </a:r>
            <a:r>
              <a:rPr lang="en-US" altLang="zh-CN" sz="3600">
                <a:latin typeface="Times New Roman" panose="02020603050405020304" pitchFamily="18" charset="0"/>
              </a:rPr>
              <a:t>-</a:t>
            </a:r>
            <a:r>
              <a:rPr lang="zh-CN" altLang="en-US" sz="3600" b="1">
                <a:latin typeface="Times New Roman" panose="02020603050405020304" pitchFamily="18" charset="0"/>
              </a:rPr>
              <a:t>电动机系统</a:t>
            </a:r>
          </a:p>
        </p:txBody>
      </p:sp>
      <p:sp>
        <p:nvSpPr>
          <p:cNvPr id="77827" name="Rectangle 3"/>
          <p:cNvSpPr>
            <a:spLocks noGrp="1" noChangeArrowheads="1"/>
          </p:cNvSpPr>
          <p:nvPr>
            <p:ph idx="1"/>
          </p:nvPr>
        </p:nvSpPr>
        <p:spPr/>
        <p:txBody>
          <a:bodyPr/>
          <a:lstStyle/>
          <a:p>
            <a:r>
              <a:rPr lang="zh-CN" altLang="en-US" dirty="0">
                <a:latin typeface="Times New Roman" panose="02020603050405020304" pitchFamily="18" charset="0"/>
              </a:rPr>
              <a:t>直流</a:t>
            </a:r>
            <a:r>
              <a:rPr lang="en-US" altLang="zh-CN" dirty="0">
                <a:latin typeface="Times New Roman" panose="02020603050405020304" pitchFamily="18" charset="0"/>
              </a:rPr>
              <a:t>PWM</a:t>
            </a:r>
            <a:r>
              <a:rPr lang="zh-CN" altLang="en-US" dirty="0">
                <a:latin typeface="Times New Roman" panose="02020603050405020304" pitchFamily="18" charset="0"/>
              </a:rPr>
              <a:t>变换器由全控型电力电子器件构成，采用脉冲宽度调制控制方式。</a:t>
            </a:r>
            <a:endParaRPr lang="en-US" altLang="zh-CN" dirty="0">
              <a:latin typeface="Times New Roman" panose="02020603050405020304" pitchFamily="18" charset="0"/>
            </a:endParaRPr>
          </a:p>
          <a:p>
            <a:r>
              <a:rPr lang="zh-CN" altLang="en-US" dirty="0">
                <a:latin typeface="Times New Roman" panose="02020603050405020304" pitchFamily="18" charset="0"/>
              </a:rPr>
              <a:t>在中、小容量的高动态性能系统中，直流</a:t>
            </a:r>
            <a:r>
              <a:rPr lang="en-US" altLang="zh-CN" dirty="0">
                <a:latin typeface="Times New Roman" panose="02020603050405020304" pitchFamily="18" charset="0"/>
              </a:rPr>
              <a:t>PWM</a:t>
            </a:r>
            <a:r>
              <a:rPr lang="zh-CN" altLang="en-US" dirty="0">
                <a:latin typeface="Times New Roman" panose="02020603050405020304" pitchFamily="18" charset="0"/>
              </a:rPr>
              <a:t>调速系统已经完全取代了</a:t>
            </a:r>
            <a:r>
              <a:rPr lang="en-US" altLang="zh-CN" dirty="0">
                <a:latin typeface="Times New Roman" panose="02020603050405020304" pitchFamily="18" charset="0"/>
              </a:rPr>
              <a:t>V-M</a:t>
            </a:r>
            <a:r>
              <a:rPr lang="zh-CN" altLang="en-US" dirty="0">
                <a:latin typeface="Times New Roman" panose="02020603050405020304" pitchFamily="18" charset="0"/>
              </a:rPr>
              <a:t>系统。</a:t>
            </a:r>
            <a:endParaRPr lang="en-US" altLang="zh-CN" dirty="0">
              <a:latin typeface="Times New Roman" panose="02020603050405020304" pitchFamily="18" charset="0"/>
            </a:endParaRPr>
          </a:p>
          <a:p>
            <a:endParaRPr lang="zh-CN" altLang="en-US" dirty="0">
              <a:latin typeface="Times New Roman" panose="02020603050405020304" pitchFamily="18" charset="0"/>
            </a:endParaRPr>
          </a:p>
        </p:txBody>
      </p:sp>
      <p:sp>
        <p:nvSpPr>
          <p:cNvPr id="2" name="爆炸形 1 1"/>
          <p:cNvSpPr/>
          <p:nvPr/>
        </p:nvSpPr>
        <p:spPr>
          <a:xfrm>
            <a:off x="1403648" y="3501008"/>
            <a:ext cx="5832648" cy="259228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为什么？</a:t>
            </a:r>
          </a:p>
        </p:txBody>
      </p:sp>
    </p:spTree>
    <p:extLst>
      <p:ext uri="{BB962C8B-B14F-4D97-AF65-F5344CB8AC3E}">
        <p14:creationId xmlns:p14="http://schemas.microsoft.com/office/powerpoint/2010/main" val="38922224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idx="1"/>
          </p:nvPr>
        </p:nvSpPr>
        <p:spPr>
          <a:xfrm>
            <a:off x="609600" y="1301750"/>
            <a:ext cx="7848600" cy="4814965"/>
          </a:xfrm>
        </p:spPr>
        <p:txBody>
          <a:bodyPr/>
          <a:lstStyle/>
          <a:p>
            <a:r>
              <a:rPr lang="zh-CN" altLang="en-US" dirty="0">
                <a:latin typeface="Times New Roman" panose="02020603050405020304" pitchFamily="18" charset="0"/>
              </a:rPr>
              <a:t>主电路简单，需要的电力电子器件少；</a:t>
            </a:r>
            <a:endParaRPr lang="en-US" altLang="zh-CN" dirty="0">
              <a:latin typeface="Times New Roman" panose="02020603050405020304" pitchFamily="18" charset="0"/>
            </a:endParaRPr>
          </a:p>
          <a:p>
            <a:r>
              <a:rPr lang="zh-CN" altLang="en-US" dirty="0">
                <a:latin typeface="Times New Roman" panose="02020603050405020304" pitchFamily="18" charset="0"/>
              </a:rPr>
              <a:t>开关频率高，电流容易连续；</a:t>
            </a:r>
            <a:endParaRPr lang="en-US" altLang="zh-CN" dirty="0">
              <a:latin typeface="Times New Roman" panose="02020603050405020304" pitchFamily="18" charset="0"/>
            </a:endParaRPr>
          </a:p>
          <a:p>
            <a:r>
              <a:rPr lang="zh-CN" altLang="en-US" dirty="0">
                <a:latin typeface="Times New Roman" panose="02020603050405020304" pitchFamily="18" charset="0"/>
              </a:rPr>
              <a:t>低速性能好，稳速精度高，调速范围宽；</a:t>
            </a:r>
            <a:endParaRPr lang="en-US" altLang="zh-CN" dirty="0">
              <a:latin typeface="Times New Roman" panose="02020603050405020304" pitchFamily="18" charset="0"/>
            </a:endParaRPr>
          </a:p>
          <a:p>
            <a:r>
              <a:rPr lang="zh-CN" altLang="en-US" dirty="0">
                <a:latin typeface="Times New Roman" panose="02020603050405020304" pitchFamily="18" charset="0"/>
              </a:rPr>
              <a:t>若与快速响应的电动机配合，则系统频带宽，动态响应快，动态抗扰能力强；</a:t>
            </a:r>
            <a:endParaRPr lang="en-US" altLang="zh-CN" dirty="0">
              <a:latin typeface="Times New Roman" panose="02020603050405020304" pitchFamily="18" charset="0"/>
            </a:endParaRPr>
          </a:p>
          <a:p>
            <a:r>
              <a:rPr lang="zh-CN" altLang="en-US" dirty="0">
                <a:latin typeface="Times New Roman" panose="02020603050405020304" pitchFamily="18" charset="0"/>
              </a:rPr>
              <a:t>电力电子开关器件工作在开关状态，导通损耗小，因而装置效率高。</a:t>
            </a:r>
            <a:endParaRPr lang="en-US" altLang="zh-CN" dirty="0">
              <a:latin typeface="Times New Roman" panose="02020603050405020304" pitchFamily="18" charset="0"/>
            </a:endParaRPr>
          </a:p>
        </p:txBody>
      </p:sp>
      <p:sp>
        <p:nvSpPr>
          <p:cNvPr id="80899"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901"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090673691"/>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539750" y="692150"/>
            <a:ext cx="8494713" cy="579438"/>
          </a:xfrm>
        </p:spPr>
        <p:txBody>
          <a:bodyPr/>
          <a:lstStyle/>
          <a:p>
            <a:pPr marL="838200" indent="-838200"/>
            <a:r>
              <a:rPr lang="en-US" altLang="zh-CN" sz="3200">
                <a:latin typeface="Times New Roman" panose="02020603050405020304" pitchFamily="18" charset="0"/>
              </a:rPr>
              <a:t>1</a:t>
            </a:r>
            <a:r>
              <a:rPr lang="zh-CN" altLang="en-US" sz="3200">
                <a:latin typeface="Times New Roman" panose="02020603050405020304" pitchFamily="18" charset="0"/>
              </a:rPr>
              <a:t>．</a:t>
            </a:r>
            <a:r>
              <a:rPr lang="en-US" altLang="zh-CN" sz="3200">
                <a:latin typeface="Times New Roman" panose="02020603050405020304" pitchFamily="18" charset="0"/>
              </a:rPr>
              <a:t>PWM</a:t>
            </a:r>
            <a:r>
              <a:rPr lang="zh-CN" altLang="en-US" sz="3200">
                <a:latin typeface="Times New Roman" panose="02020603050405020304" pitchFamily="18" charset="0"/>
              </a:rPr>
              <a:t>变换器的工作状态和电压、电流波形</a:t>
            </a:r>
          </a:p>
        </p:txBody>
      </p:sp>
      <p:sp>
        <p:nvSpPr>
          <p:cNvPr id="78851" name="Rectangle 3"/>
          <p:cNvSpPr>
            <a:spLocks noGrp="1" noChangeArrowheads="1"/>
          </p:cNvSpPr>
          <p:nvPr>
            <p:ph idx="1"/>
          </p:nvPr>
        </p:nvSpPr>
        <p:spPr>
          <a:xfrm>
            <a:off x="611560" y="1772816"/>
            <a:ext cx="7848600" cy="4829175"/>
          </a:xfrm>
        </p:spPr>
        <p:txBody>
          <a:bodyPr/>
          <a:lstStyle/>
          <a:p>
            <a:r>
              <a:rPr lang="zh-CN" altLang="en-US" dirty="0">
                <a:latin typeface="Times New Roman" panose="02020603050405020304" pitchFamily="18" charset="0"/>
              </a:rPr>
              <a:t>脉宽调制变换器的作用是：用脉冲宽度调制的方法，</a:t>
            </a:r>
            <a:r>
              <a:rPr lang="zh-CN" altLang="en-US" dirty="0">
                <a:solidFill>
                  <a:srgbClr val="FF0000"/>
                </a:solidFill>
                <a:latin typeface="Times New Roman" panose="02020603050405020304" pitchFamily="18" charset="0"/>
              </a:rPr>
              <a:t>把恒定的直流电源电压调制成频率一定、宽度可变的脉冲电压序列</a:t>
            </a:r>
            <a:r>
              <a:rPr lang="zh-CN" altLang="en-US" dirty="0">
                <a:latin typeface="Times New Roman" panose="02020603050405020304" pitchFamily="18" charset="0"/>
              </a:rPr>
              <a:t>，从而可以改变平均输出电压的大小，以调节电动机转速。</a:t>
            </a:r>
          </a:p>
          <a:p>
            <a:r>
              <a:rPr lang="en-US" altLang="zh-CN" dirty="0">
                <a:latin typeface="Times New Roman" panose="02020603050405020304" pitchFamily="18" charset="0"/>
              </a:rPr>
              <a:t>PWM</a:t>
            </a:r>
            <a:r>
              <a:rPr lang="zh-CN" altLang="en-US" dirty="0">
                <a:latin typeface="Times New Roman" panose="02020603050405020304" pitchFamily="18" charset="0"/>
              </a:rPr>
              <a:t>变换器电路有多种形式，总体上可分为不可逆与可逆两大类。</a:t>
            </a:r>
          </a:p>
        </p:txBody>
      </p:sp>
    </p:spTree>
    <p:extLst>
      <p:ext uri="{BB962C8B-B14F-4D97-AF65-F5344CB8AC3E}">
        <p14:creationId xmlns:p14="http://schemas.microsoft.com/office/powerpoint/2010/main" val="1062775175"/>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4B70833-144B-4D5A-8A51-EDBBA78040AB}"/>
              </a:ext>
            </a:extLst>
          </p:cNvPr>
          <p:cNvGrpSpPr/>
          <p:nvPr/>
        </p:nvGrpSpPr>
        <p:grpSpPr>
          <a:xfrm>
            <a:off x="323528" y="1412776"/>
            <a:ext cx="5623606" cy="4370125"/>
            <a:chOff x="323528" y="1412776"/>
            <a:chExt cx="5623606" cy="4370125"/>
          </a:xfrm>
        </p:grpSpPr>
        <p:pic>
          <p:nvPicPr>
            <p:cNvPr id="8" name="图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412776"/>
              <a:ext cx="5623606" cy="4370125"/>
            </a:xfrm>
            <a:prstGeom prst="rect">
              <a:avLst/>
            </a:prstGeom>
            <a:noFill/>
            <a:ln>
              <a:noFill/>
            </a:ln>
          </p:spPr>
        </p:pic>
        <p:sp>
          <p:nvSpPr>
            <p:cNvPr id="2" name="矩形 1">
              <a:extLst>
                <a:ext uri="{FF2B5EF4-FFF2-40B4-BE49-F238E27FC236}">
                  <a16:creationId xmlns:a16="http://schemas.microsoft.com/office/drawing/2014/main" id="{3F2993C8-5BBF-4B7C-8FA0-4B75D05E3E6D}"/>
                </a:ext>
              </a:extLst>
            </p:cNvPr>
            <p:cNvSpPr/>
            <p:nvPr/>
          </p:nvSpPr>
          <p:spPr>
            <a:xfrm>
              <a:off x="3131840" y="1484784"/>
              <a:ext cx="576064"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 3">
              <a:extLst>
                <a:ext uri="{FF2B5EF4-FFF2-40B4-BE49-F238E27FC236}">
                  <a16:creationId xmlns:a16="http://schemas.microsoft.com/office/drawing/2014/main" id="{FD2A586D-132B-4B81-A4C7-C0E40184F806}"/>
                </a:ext>
              </a:extLst>
            </p:cNvPr>
            <p:cNvSpPr/>
            <p:nvPr/>
          </p:nvSpPr>
          <p:spPr>
            <a:xfrm>
              <a:off x="3923928" y="2348880"/>
              <a:ext cx="936104" cy="432048"/>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875" name="Text Box 5"/>
          <p:cNvSpPr txBox="1">
            <a:spLocks noChangeArrowheads="1"/>
          </p:cNvSpPr>
          <p:nvPr/>
        </p:nvSpPr>
        <p:spPr bwMode="auto">
          <a:xfrm>
            <a:off x="539750" y="765175"/>
            <a:ext cx="8208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tx1"/>
                </a:solidFill>
              </a:rPr>
              <a:t>图</a:t>
            </a:r>
            <a:r>
              <a:rPr lang="en-US" altLang="zh-CN" sz="2800">
                <a:solidFill>
                  <a:schemeClr val="tx1"/>
                </a:solidFill>
              </a:rPr>
              <a:t>2-10  </a:t>
            </a:r>
            <a:r>
              <a:rPr lang="zh-CN" altLang="en-US" sz="2800">
                <a:solidFill>
                  <a:schemeClr val="tx1"/>
                </a:solidFill>
              </a:rPr>
              <a:t>简单的不可逆</a:t>
            </a:r>
            <a:r>
              <a:rPr lang="en-US" altLang="zh-CN" sz="2800">
                <a:solidFill>
                  <a:schemeClr val="tx1"/>
                </a:solidFill>
              </a:rPr>
              <a:t>PWM</a:t>
            </a:r>
            <a:r>
              <a:rPr lang="zh-CN" altLang="en-US" sz="2800">
                <a:solidFill>
                  <a:schemeClr val="tx1"/>
                </a:solidFill>
              </a:rPr>
              <a:t>变换器</a:t>
            </a:r>
            <a:r>
              <a:rPr lang="en-US" altLang="zh-CN" sz="2800">
                <a:solidFill>
                  <a:schemeClr val="tx1"/>
                </a:solidFill>
              </a:rPr>
              <a:t>-</a:t>
            </a:r>
            <a:r>
              <a:rPr lang="zh-CN" altLang="en-US" sz="2800">
                <a:solidFill>
                  <a:schemeClr val="tx1"/>
                </a:solidFill>
              </a:rPr>
              <a:t>直流电动机系统</a:t>
            </a:r>
          </a:p>
        </p:txBody>
      </p:sp>
      <p:sp>
        <p:nvSpPr>
          <p:cNvPr id="7987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9877"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爆炸形 1 4"/>
          <p:cNvSpPr>
            <a:spLocks noChangeArrowheads="1"/>
          </p:cNvSpPr>
          <p:nvPr/>
        </p:nvSpPr>
        <p:spPr bwMode="auto">
          <a:xfrm>
            <a:off x="5868144" y="1401439"/>
            <a:ext cx="2664295" cy="1296045"/>
          </a:xfrm>
          <a:prstGeom prst="irregularSeal1">
            <a:avLst/>
          </a:prstGeom>
          <a:solidFill>
            <a:schemeClr val="accent1"/>
          </a:solidFill>
          <a:ln w="9525" algn="ctr">
            <a:solidFill>
              <a:schemeClr val="tx1"/>
            </a:solidFill>
            <a:round/>
          </a:ln>
        </p:spPr>
        <p:txBody>
          <a:bodyPr wrap="none" anchor="ct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dirty="0"/>
              <a:t>只能正向电动！</a:t>
            </a:r>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D6F0B142-0F74-4E2C-A083-72712C7AF06B}"/>
                  </a:ext>
                </a:extLst>
              </p:cNvPr>
              <p:cNvSpPr txBox="1">
                <a:spLocks noChangeArrowheads="1"/>
              </p:cNvSpPr>
              <p:nvPr/>
            </p:nvSpPr>
            <p:spPr>
              <a:xfrm>
                <a:off x="3635896" y="3429000"/>
                <a:ext cx="5184576" cy="2615707"/>
              </a:xfrm>
              <a:prstGeom prst="rect">
                <a:avLst/>
              </a:prstGeom>
            </p:spPr>
            <p:txBody>
              <a:bodyPr/>
              <a:lstStyle>
                <a:lvl1pPr marL="342900" indent="-342900" algn="l" rtl="0" eaLnBrk="1" fontAlgn="base" hangingPunct="1">
                  <a:spcBef>
                    <a:spcPct val="20000"/>
                  </a:spcBef>
                  <a:spcAft>
                    <a:spcPct val="0"/>
                  </a:spcAft>
                  <a:buClr>
                    <a:schemeClr val="accent1"/>
                  </a:buClr>
                  <a:buSzPct val="65000"/>
                  <a:buFont typeface="Wingdings" pitchFamily="2" charset="2"/>
                  <a:buChar char="n"/>
                  <a:defRPr sz="2800" b="1" kern="1200">
                    <a:solidFill>
                      <a:srgbClr val="006699"/>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4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kern="1200">
                    <a:solidFill>
                      <a:schemeClr val="tx1"/>
                    </a:solidFill>
                    <a:latin typeface="Arial" panose="020B0604020202020204" pitchFamily="34" charset="0"/>
                    <a:ea typeface="+mn-ea"/>
                    <a:cs typeface="+mn-cs"/>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kern="1200">
                    <a:solidFill>
                      <a:schemeClr val="tx1"/>
                    </a:solidFill>
                    <a:latin typeface="Arial" panose="020B0604020202020204" pitchFamily="34" charset="0"/>
                    <a:ea typeface="+mn-ea"/>
                    <a:cs typeface="+mn-cs"/>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Times New Roman" panose="02020603050405020304" pitchFamily="18" charset="0"/>
                  </a:rPr>
                  <a:t>当</a:t>
                </a:r>
                <a14:m>
                  <m:oMath xmlns:m="http://schemas.openxmlformats.org/officeDocument/2006/math">
                    <m:r>
                      <a:rPr lang="en-US" altLang="zh-CN" sz="2400" b="1" i="1" smtClean="0">
                        <a:latin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𝒕</m:t>
                    </m:r>
                    <m:r>
                      <a:rPr lang="en-US" altLang="zh-CN" sz="2400" b="1" i="1" smtClean="0">
                        <a:latin typeface="Cambria Math" panose="02040503050406030204" pitchFamily="18" charset="0"/>
                        <a:ea typeface="Cambria Math" panose="02040503050406030204" pitchFamily="18" charset="0"/>
                      </a:rPr>
                      <m:t>&lt;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𝒕</m:t>
                        </m:r>
                      </m:e>
                      <m:sub>
                        <m:r>
                          <a:rPr lang="en-US" altLang="zh-CN" sz="2400" b="1" i="1" smtClean="0">
                            <a:latin typeface="Cambria Math" panose="02040503050406030204" pitchFamily="18" charset="0"/>
                            <a:ea typeface="Cambria Math" panose="02040503050406030204" pitchFamily="18" charset="0"/>
                          </a:rPr>
                          <m:t>𝒐𝒏</m:t>
                        </m:r>
                      </m:sub>
                    </m:sSub>
                  </m:oMath>
                </a14:m>
                <a:r>
                  <a:rPr lang="zh-CN" altLang="en-US" sz="2400" dirty="0">
                    <a:latin typeface="Times New Roman" panose="02020603050405020304" pitchFamily="18" charset="0"/>
                  </a:rPr>
                  <a:t>时，脉冲电压</a:t>
                </a:r>
                <a:r>
                  <a:rPr lang="en-US" altLang="zh-CN" sz="2400" i="1" dirty="0">
                    <a:latin typeface="Times New Roman" panose="02020603050405020304" pitchFamily="18" charset="0"/>
                  </a:rPr>
                  <a:t>U</a:t>
                </a:r>
                <a:r>
                  <a:rPr lang="en-US" altLang="zh-CN" sz="2400" i="1" baseline="-25000" dirty="0">
                    <a:latin typeface="Times New Roman" panose="02020603050405020304" pitchFamily="18" charset="0"/>
                  </a:rPr>
                  <a:t>g</a:t>
                </a:r>
                <a:r>
                  <a:rPr lang="zh-CN" altLang="en-US" sz="2400" dirty="0">
                    <a:latin typeface="Times New Roman" panose="02020603050405020304" pitchFamily="18" charset="0"/>
                  </a:rPr>
                  <a:t>为正，</a:t>
                </a:r>
                <a:r>
                  <a:rPr lang="en-US" altLang="zh-CN" sz="2400" i="1" dirty="0">
                    <a:latin typeface="Times New Roman" panose="02020603050405020304" pitchFamily="18" charset="0"/>
                  </a:rPr>
                  <a:t>VT</a:t>
                </a:r>
                <a:r>
                  <a:rPr lang="zh-CN" altLang="en-US" sz="2400" dirty="0">
                    <a:latin typeface="Times New Roman" panose="02020603050405020304" pitchFamily="18" charset="0"/>
                  </a:rPr>
                  <a:t>饱和导通，电源电压</a:t>
                </a:r>
                <a:r>
                  <a:rPr lang="en-US" altLang="zh-CN" sz="2400" i="1" dirty="0">
                    <a:latin typeface="Times New Roman" panose="02020603050405020304" pitchFamily="18" charset="0"/>
                  </a:rPr>
                  <a:t>U</a:t>
                </a:r>
                <a:r>
                  <a:rPr lang="en-US" altLang="zh-CN" sz="2400" i="1" baseline="-25000" dirty="0">
                    <a:latin typeface="Times New Roman" panose="02020603050405020304" pitchFamily="18" charset="0"/>
                  </a:rPr>
                  <a:t>s</a:t>
                </a:r>
                <a:r>
                  <a:rPr lang="zh-CN" altLang="en-US" sz="2400" dirty="0">
                    <a:latin typeface="Times New Roman" panose="02020603050405020304" pitchFamily="18" charset="0"/>
                  </a:rPr>
                  <a:t>通过</a:t>
                </a:r>
                <a:r>
                  <a:rPr lang="en-US" altLang="zh-CN" sz="2400" i="1" dirty="0">
                    <a:latin typeface="Times New Roman" panose="02020603050405020304" pitchFamily="18" charset="0"/>
                  </a:rPr>
                  <a:t>VT</a:t>
                </a:r>
                <a:r>
                  <a:rPr lang="zh-CN" altLang="en-US" sz="2400" dirty="0">
                    <a:latin typeface="Times New Roman" panose="02020603050405020304" pitchFamily="18" charset="0"/>
                  </a:rPr>
                  <a:t>加到直流电动机电枢两端</a:t>
                </a:r>
                <a:r>
                  <a:rPr lang="en-US" altLang="zh-CN" sz="2400" dirty="0">
                    <a:latin typeface="Times New Roman" panose="02020603050405020304" pitchFamily="18" charset="0"/>
                  </a:rPr>
                  <a:t>;</a:t>
                </a:r>
                <a:endParaRPr lang="zh-CN" altLang="en-US" sz="2400" dirty="0">
                  <a:latin typeface="Times New Roman" panose="02020603050405020304" pitchFamily="18" charset="0"/>
                </a:endParaRPr>
              </a:p>
              <a:p>
                <a:r>
                  <a:rPr lang="zh-CN" altLang="en-US" sz="2400" dirty="0">
                    <a:latin typeface="Times New Roman" panose="02020603050405020304" pitchFamily="18" charset="0"/>
                  </a:rPr>
                  <a:t>当</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𝒕</m:t>
                        </m:r>
                      </m:e>
                      <m:sub>
                        <m:r>
                          <a:rPr lang="en-US" altLang="zh-CN" sz="2400" i="1">
                            <a:latin typeface="Cambria Math" panose="02040503050406030204" pitchFamily="18" charset="0"/>
                            <a:ea typeface="Cambria Math" panose="02040503050406030204" pitchFamily="18" charset="0"/>
                          </a:rPr>
                          <m:t>𝒐𝒏</m:t>
                        </m:r>
                      </m:sub>
                    </m:sSub>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𝒕</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𝑻</m:t>
                    </m:r>
                  </m:oMath>
                </a14:m>
                <a:r>
                  <a:rPr lang="zh-CN" altLang="en-US" sz="2400" dirty="0">
                    <a:latin typeface="Times New Roman" panose="02020603050405020304" pitchFamily="18" charset="0"/>
                  </a:rPr>
                  <a:t>时， </a:t>
                </a:r>
                <a:r>
                  <a:rPr lang="en-US" altLang="zh-CN" sz="2400" i="1" dirty="0">
                    <a:latin typeface="Times New Roman" panose="02020603050405020304" pitchFamily="18" charset="0"/>
                  </a:rPr>
                  <a:t>U</a:t>
                </a:r>
                <a:r>
                  <a:rPr lang="en-US" altLang="zh-CN" sz="2400" i="1" baseline="-25000" dirty="0">
                    <a:latin typeface="Times New Roman" panose="02020603050405020304" pitchFamily="18" charset="0"/>
                  </a:rPr>
                  <a:t>g</a:t>
                </a:r>
                <a:r>
                  <a:rPr lang="zh-CN" altLang="en-US" sz="2400" dirty="0">
                    <a:latin typeface="Times New Roman" panose="02020603050405020304" pitchFamily="18" charset="0"/>
                  </a:rPr>
                  <a:t>为负， </a:t>
                </a:r>
                <a:r>
                  <a:rPr lang="en-US" altLang="zh-CN" sz="2400" i="1" dirty="0">
                    <a:latin typeface="Times New Roman" panose="02020603050405020304" pitchFamily="18" charset="0"/>
                  </a:rPr>
                  <a:t>VT</a:t>
                </a:r>
                <a:r>
                  <a:rPr lang="zh-CN" altLang="en-US" sz="2400" dirty="0">
                    <a:latin typeface="Times New Roman" panose="02020603050405020304" pitchFamily="18" charset="0"/>
                  </a:rPr>
                  <a:t>关断，电枢电路中的电流通过续流二极管</a:t>
                </a:r>
                <a:r>
                  <a:rPr lang="en-US" altLang="zh-CN" sz="2400" i="1" dirty="0">
                    <a:latin typeface="Times New Roman" panose="02020603050405020304" pitchFamily="18" charset="0"/>
                  </a:rPr>
                  <a:t>VD</a:t>
                </a:r>
                <a:r>
                  <a:rPr lang="zh-CN" altLang="en-US" sz="2400" dirty="0">
                    <a:latin typeface="Times New Roman" panose="02020603050405020304" pitchFamily="18" charset="0"/>
                  </a:rPr>
                  <a:t>续流，直流电动机电枢电压近似等于零。 </a:t>
                </a:r>
              </a:p>
            </p:txBody>
          </p:sp>
        </mc:Choice>
        <mc:Fallback xmlns="">
          <p:sp>
            <p:nvSpPr>
              <p:cNvPr id="7" name="Rectangle 3">
                <a:extLst>
                  <a:ext uri="{FF2B5EF4-FFF2-40B4-BE49-F238E27FC236}">
                    <a16:creationId xmlns:a16="http://schemas.microsoft.com/office/drawing/2014/main" id="{D6F0B142-0F74-4E2C-A083-72712C7AF06B}"/>
                  </a:ext>
                </a:extLst>
              </p:cNvPr>
              <p:cNvSpPr txBox="1">
                <a:spLocks noRot="1" noChangeAspect="1" noMove="1" noResize="1" noEditPoints="1" noAdjustHandles="1" noChangeArrowheads="1" noChangeShapeType="1" noTextEdit="1"/>
              </p:cNvSpPr>
              <p:nvPr/>
            </p:nvSpPr>
            <p:spPr>
              <a:xfrm>
                <a:off x="3635896" y="3429000"/>
                <a:ext cx="5184576" cy="2615707"/>
              </a:xfrm>
              <a:prstGeom prst="rect">
                <a:avLst/>
              </a:prstGeom>
              <a:blipFill>
                <a:blip r:embed="rId3"/>
                <a:stretch>
                  <a:fillRect l="-470" t="-2564" r="-7638" b="-8625"/>
                </a:stretch>
              </a:blipFill>
            </p:spPr>
            <p:txBody>
              <a:bodyPr/>
              <a:lstStyle/>
              <a:p>
                <a:r>
                  <a:rPr lang="zh-CN" altLang="en-US">
                    <a:noFill/>
                  </a:rPr>
                  <a:t> </a:t>
                </a:r>
              </a:p>
            </p:txBody>
          </p:sp>
        </mc:Fallback>
      </mc:AlternateContent>
      <p:cxnSp>
        <p:nvCxnSpPr>
          <p:cNvPr id="15" name="连接符: 肘形 14">
            <a:extLst>
              <a:ext uri="{FF2B5EF4-FFF2-40B4-BE49-F238E27FC236}">
                <a16:creationId xmlns:a16="http://schemas.microsoft.com/office/drawing/2014/main" id="{6FB92F80-C2FE-4AA7-8D17-37AB975B635D}"/>
              </a:ext>
            </a:extLst>
          </p:cNvPr>
          <p:cNvCxnSpPr/>
          <p:nvPr/>
        </p:nvCxnSpPr>
        <p:spPr>
          <a:xfrm rot="10800000" flipV="1">
            <a:off x="3779912" y="1556792"/>
            <a:ext cx="792088" cy="360040"/>
          </a:xfrm>
          <a:prstGeom prst="bentConnector3">
            <a:avLst>
              <a:gd name="adj1" fmla="val 16441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4C5B3BC8-C3D9-469E-9C0C-830576B730A6}"/>
              </a:ext>
            </a:extLst>
          </p:cNvPr>
          <p:cNvCxnSpPr>
            <a:cxnSpLocks/>
          </p:cNvCxnSpPr>
          <p:nvPr/>
        </p:nvCxnSpPr>
        <p:spPr>
          <a:xfrm rot="10800000" flipV="1">
            <a:off x="4009777" y="2377183"/>
            <a:ext cx="576064" cy="303560"/>
          </a:xfrm>
          <a:prstGeom prst="bentConnector3">
            <a:avLst>
              <a:gd name="adj1" fmla="val -6436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7743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endParaRPr lang="zh-CN" altLang="en-US"/>
          </a:p>
        </p:txBody>
      </p:sp>
      <p:sp>
        <p:nvSpPr>
          <p:cNvPr id="19459" name="内容占位符 2"/>
          <p:cNvSpPr>
            <a:spLocks noGrp="1"/>
          </p:cNvSpPr>
          <p:nvPr>
            <p:ph idx="1"/>
          </p:nvPr>
        </p:nvSpPr>
        <p:spPr/>
        <p:txBody>
          <a:bodyPr/>
          <a:lstStyle/>
          <a:p>
            <a:r>
              <a:rPr lang="zh-CN" altLang="en-US"/>
              <a:t>例二：</a:t>
            </a:r>
            <a:r>
              <a:rPr lang="zh-CN" altLang="en-US">
                <a:solidFill>
                  <a:schemeClr val="tx2"/>
                </a:solidFill>
              </a:rPr>
              <a:t>电气牵引（轻轨），</a:t>
            </a:r>
            <a:r>
              <a:rPr lang="zh-CN" altLang="en-US">
                <a:solidFill>
                  <a:schemeClr val="tx2"/>
                </a:solidFill>
                <a:hlinkClick r:id="rId2" action="ppaction://hlinksldjump"/>
              </a:rPr>
              <a:t>电动汽车</a:t>
            </a:r>
            <a:r>
              <a:rPr lang="en-US" altLang="zh-CN">
                <a:solidFill>
                  <a:schemeClr val="tx2"/>
                </a:solidFill>
                <a:hlinkClick r:id="rId2" action="ppaction://hlinksldjump"/>
              </a:rPr>
              <a:t>,</a:t>
            </a:r>
            <a:r>
              <a:rPr lang="en-US" altLang="zh-CN">
                <a:solidFill>
                  <a:schemeClr val="tx2"/>
                </a:solidFill>
              </a:rPr>
              <a:t> </a:t>
            </a:r>
            <a:r>
              <a:rPr lang="zh-CN" altLang="en-US">
                <a:solidFill>
                  <a:schemeClr val="tx2"/>
                </a:solidFill>
              </a:rPr>
              <a:t>磁悬浮等</a:t>
            </a:r>
            <a:endParaRPr lang="en-US" altLang="zh-CN">
              <a:solidFill>
                <a:schemeClr val="tx2"/>
              </a:solidFill>
            </a:endParaRPr>
          </a:p>
          <a:p>
            <a:pPr>
              <a:buFont typeface="Wingdings" panose="05000000000000000000" pitchFamily="2" charset="2"/>
              <a:buChar char="Ø"/>
            </a:pPr>
            <a:r>
              <a:rPr lang="zh-CN" altLang="en-US"/>
              <a:t>上坡：低速、大转矩</a:t>
            </a:r>
            <a:endParaRPr lang="en-US" altLang="zh-CN"/>
          </a:p>
          <a:p>
            <a:pPr>
              <a:buFont typeface="Wingdings" panose="05000000000000000000" pitchFamily="2" charset="2"/>
              <a:buChar char="Ø"/>
            </a:pPr>
            <a:r>
              <a:rPr lang="zh-CN" altLang="en-US"/>
              <a:t>平路：高速、恒转矩</a:t>
            </a:r>
            <a:endParaRPr lang="en-US" altLang="zh-CN"/>
          </a:p>
          <a:p>
            <a:pPr>
              <a:buFont typeface="Wingdings" panose="05000000000000000000" pitchFamily="2" charset="2"/>
              <a:buChar char="Ø"/>
            </a:pPr>
            <a:r>
              <a:rPr lang="zh-CN" altLang="en-US"/>
              <a:t>下坡：再生（动能回馈）制动（非机械抱闸）</a:t>
            </a:r>
            <a:endParaRPr lang="en-US" altLang="zh-CN"/>
          </a:p>
          <a:p>
            <a:endParaRPr lang="zh-CN" altLang="en-US">
              <a:solidFill>
                <a:schemeClr val="tx2"/>
              </a:solidFill>
            </a:endParaRPr>
          </a:p>
          <a:p>
            <a:endParaRPr lang="en-US" altLang="zh-CN"/>
          </a:p>
        </p:txBody>
      </p:sp>
    </p:spTree>
    <p:extLst>
      <p:ext uri="{BB962C8B-B14F-4D97-AF65-F5344CB8AC3E}">
        <p14:creationId xmlns:p14="http://schemas.microsoft.com/office/powerpoint/2010/main" val="259604612"/>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4B70833-144B-4D5A-8A51-EDBBA78040AB}"/>
              </a:ext>
            </a:extLst>
          </p:cNvPr>
          <p:cNvGrpSpPr/>
          <p:nvPr/>
        </p:nvGrpSpPr>
        <p:grpSpPr>
          <a:xfrm>
            <a:off x="179512" y="1412776"/>
            <a:ext cx="5623606" cy="4370125"/>
            <a:chOff x="323528" y="1412776"/>
            <a:chExt cx="5623606" cy="4370125"/>
          </a:xfrm>
        </p:grpSpPr>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412776"/>
              <a:ext cx="5623606" cy="4370125"/>
            </a:xfrm>
            <a:prstGeom prst="rect">
              <a:avLst/>
            </a:prstGeom>
            <a:noFill/>
            <a:ln>
              <a:noFill/>
            </a:ln>
          </p:spPr>
        </p:pic>
        <p:sp>
          <p:nvSpPr>
            <p:cNvPr id="2" name="矩形 1">
              <a:extLst>
                <a:ext uri="{FF2B5EF4-FFF2-40B4-BE49-F238E27FC236}">
                  <a16:creationId xmlns:a16="http://schemas.microsoft.com/office/drawing/2014/main" id="{3F2993C8-5BBF-4B7C-8FA0-4B75D05E3E6D}"/>
                </a:ext>
              </a:extLst>
            </p:cNvPr>
            <p:cNvSpPr/>
            <p:nvPr/>
          </p:nvSpPr>
          <p:spPr>
            <a:xfrm>
              <a:off x="3131840" y="1484784"/>
              <a:ext cx="576064"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 3">
              <a:extLst>
                <a:ext uri="{FF2B5EF4-FFF2-40B4-BE49-F238E27FC236}">
                  <a16:creationId xmlns:a16="http://schemas.microsoft.com/office/drawing/2014/main" id="{FD2A586D-132B-4B81-A4C7-C0E40184F806}"/>
                </a:ext>
              </a:extLst>
            </p:cNvPr>
            <p:cNvSpPr/>
            <p:nvPr/>
          </p:nvSpPr>
          <p:spPr>
            <a:xfrm>
              <a:off x="3923928" y="2348880"/>
              <a:ext cx="936104" cy="432048"/>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875" name="Text Box 5"/>
          <p:cNvSpPr txBox="1">
            <a:spLocks noChangeArrowheads="1"/>
          </p:cNvSpPr>
          <p:nvPr/>
        </p:nvSpPr>
        <p:spPr bwMode="auto">
          <a:xfrm>
            <a:off x="539750" y="765175"/>
            <a:ext cx="8208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tx1"/>
                </a:solidFill>
              </a:rPr>
              <a:t>图</a:t>
            </a:r>
            <a:r>
              <a:rPr lang="en-US" altLang="zh-CN" sz="2800">
                <a:solidFill>
                  <a:schemeClr val="tx1"/>
                </a:solidFill>
              </a:rPr>
              <a:t>2-10  </a:t>
            </a:r>
            <a:r>
              <a:rPr lang="zh-CN" altLang="en-US" sz="2800">
                <a:solidFill>
                  <a:schemeClr val="tx1"/>
                </a:solidFill>
              </a:rPr>
              <a:t>简单的不可逆</a:t>
            </a:r>
            <a:r>
              <a:rPr lang="en-US" altLang="zh-CN" sz="2800">
                <a:solidFill>
                  <a:schemeClr val="tx1"/>
                </a:solidFill>
              </a:rPr>
              <a:t>PWM</a:t>
            </a:r>
            <a:r>
              <a:rPr lang="zh-CN" altLang="en-US" sz="2800">
                <a:solidFill>
                  <a:schemeClr val="tx1"/>
                </a:solidFill>
              </a:rPr>
              <a:t>变换器</a:t>
            </a:r>
            <a:r>
              <a:rPr lang="en-US" altLang="zh-CN" sz="2800">
                <a:solidFill>
                  <a:schemeClr val="tx1"/>
                </a:solidFill>
              </a:rPr>
              <a:t>-</a:t>
            </a:r>
            <a:r>
              <a:rPr lang="zh-CN" altLang="en-US" sz="2800">
                <a:solidFill>
                  <a:schemeClr val="tx1"/>
                </a:solidFill>
              </a:rPr>
              <a:t>直流电动机系统</a:t>
            </a:r>
          </a:p>
        </p:txBody>
      </p:sp>
      <p:sp>
        <p:nvSpPr>
          <p:cNvPr id="7987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9877"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cxnSp>
        <p:nvCxnSpPr>
          <p:cNvPr id="15" name="连接符: 肘形 14">
            <a:extLst>
              <a:ext uri="{FF2B5EF4-FFF2-40B4-BE49-F238E27FC236}">
                <a16:creationId xmlns:a16="http://schemas.microsoft.com/office/drawing/2014/main" id="{6FB92F80-C2FE-4AA7-8D17-37AB975B635D}"/>
              </a:ext>
            </a:extLst>
          </p:cNvPr>
          <p:cNvCxnSpPr/>
          <p:nvPr/>
        </p:nvCxnSpPr>
        <p:spPr>
          <a:xfrm rot="10800000" flipV="1">
            <a:off x="3779912" y="1556792"/>
            <a:ext cx="792088" cy="360040"/>
          </a:xfrm>
          <a:prstGeom prst="bentConnector3">
            <a:avLst>
              <a:gd name="adj1" fmla="val 16441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4C5B3BC8-C3D9-469E-9C0C-830576B730A6}"/>
              </a:ext>
            </a:extLst>
          </p:cNvPr>
          <p:cNvCxnSpPr>
            <a:cxnSpLocks/>
          </p:cNvCxnSpPr>
          <p:nvPr/>
        </p:nvCxnSpPr>
        <p:spPr>
          <a:xfrm rot="10800000" flipV="1">
            <a:off x="3851920" y="2393503"/>
            <a:ext cx="576064" cy="303560"/>
          </a:xfrm>
          <a:prstGeom prst="bentConnector3">
            <a:avLst>
              <a:gd name="adj1" fmla="val -6436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C500CEE0-78BF-4DB3-BBF1-4977FE686C0B}"/>
              </a:ext>
            </a:extLst>
          </p:cNvPr>
          <p:cNvSpPr txBox="1">
            <a:spLocks noChangeArrowheads="1"/>
          </p:cNvSpPr>
          <p:nvPr/>
        </p:nvSpPr>
        <p:spPr>
          <a:xfrm>
            <a:off x="3563888" y="3284984"/>
            <a:ext cx="5256584" cy="4307358"/>
          </a:xfrm>
          <a:prstGeom prst="rect">
            <a:avLst/>
          </a:prstGeom>
        </p:spPr>
        <p:txBody>
          <a:bodyPr/>
          <a:lstStyle>
            <a:lvl1pPr marL="342900" indent="-342900" algn="l" rtl="0" eaLnBrk="1" fontAlgn="base" hangingPunct="1">
              <a:spcBef>
                <a:spcPct val="20000"/>
              </a:spcBef>
              <a:spcAft>
                <a:spcPct val="0"/>
              </a:spcAft>
              <a:buClr>
                <a:schemeClr val="accent1"/>
              </a:buClr>
              <a:buSzPct val="65000"/>
              <a:buFont typeface="Wingdings" pitchFamily="2" charset="2"/>
              <a:buChar char="n"/>
              <a:defRPr sz="2800" b="1" kern="1200">
                <a:solidFill>
                  <a:srgbClr val="006699"/>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4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kern="1200">
                <a:solidFill>
                  <a:schemeClr val="tx1"/>
                </a:solidFill>
                <a:latin typeface="Arial" panose="020B0604020202020204" pitchFamily="34" charset="0"/>
                <a:ea typeface="+mn-ea"/>
                <a:cs typeface="+mn-cs"/>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kern="1200">
                <a:solidFill>
                  <a:schemeClr val="tx1"/>
                </a:solidFill>
                <a:latin typeface="Arial" panose="020B0604020202020204" pitchFamily="34" charset="0"/>
                <a:ea typeface="+mn-ea"/>
                <a:cs typeface="+mn-cs"/>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400" dirty="0">
                <a:latin typeface="Times New Roman" panose="02020603050405020304" pitchFamily="18" charset="0"/>
              </a:rPr>
              <a:t>直流电动机电枢两端的平均电压为</a:t>
            </a:r>
            <a:endParaRPr lang="en-US" altLang="zh-CN" sz="2400" dirty="0">
              <a:latin typeface="Times New Roman" panose="02020603050405020304" pitchFamily="18" charset="0"/>
            </a:endParaRPr>
          </a:p>
          <a:p>
            <a:pPr marL="0" indent="0">
              <a:lnSpc>
                <a:spcPct val="90000"/>
              </a:lnSpc>
              <a:buNone/>
            </a:pPr>
            <a:r>
              <a:rPr lang="zh-CN" altLang="en-US" sz="2400" dirty="0">
                <a:latin typeface="Times New Roman" panose="02020603050405020304" pitchFamily="18" charset="0"/>
              </a:rPr>
              <a:t> </a:t>
            </a:r>
            <a:endParaRPr lang="en-US" altLang="zh-CN" sz="2400" dirty="0">
              <a:latin typeface="Times New Roman" panose="02020603050405020304" pitchFamily="18" charset="0"/>
            </a:endParaRPr>
          </a:p>
          <a:p>
            <a:pPr marL="0" indent="0">
              <a:lnSpc>
                <a:spcPct val="90000"/>
              </a:lnSpc>
              <a:buNone/>
            </a:pPr>
            <a:endParaRPr lang="zh-CN" altLang="en-US" sz="2400" dirty="0">
              <a:latin typeface="Times New Roman" panose="02020603050405020304" pitchFamily="18" charset="0"/>
            </a:endParaRPr>
          </a:p>
          <a:p>
            <a:pPr>
              <a:lnSpc>
                <a:spcPct val="90000"/>
              </a:lnSpc>
            </a:pPr>
            <a:r>
              <a:rPr lang="zh-CN" altLang="en-US" sz="2400" dirty="0">
                <a:solidFill>
                  <a:srgbClr val="FF3300"/>
                </a:solidFill>
                <a:latin typeface="Times New Roman" panose="02020603050405020304" pitchFamily="18" charset="0"/>
              </a:rPr>
              <a:t>控制电压与占空比的关系：</a:t>
            </a:r>
          </a:p>
          <a:p>
            <a:pPr>
              <a:lnSpc>
                <a:spcPct val="90000"/>
              </a:lnSpc>
              <a:buFont typeface="Wingdings" pitchFamily="2" charset="2"/>
              <a:buNone/>
            </a:pPr>
            <a:endParaRPr lang="en-US" altLang="zh-CN" sz="2400" dirty="0">
              <a:latin typeface="Times New Roman" panose="02020603050405020304" pitchFamily="18" charset="0"/>
            </a:endParaRPr>
          </a:p>
          <a:p>
            <a:pPr>
              <a:lnSpc>
                <a:spcPct val="90000"/>
              </a:lnSpc>
              <a:buFont typeface="Wingdings" pitchFamily="2" charset="2"/>
              <a:buNone/>
            </a:pPr>
            <a:endParaRPr lang="zh-CN" altLang="en-US" sz="2400" dirty="0">
              <a:latin typeface="Times New Roman" panose="02020603050405020304" pitchFamily="18" charset="0"/>
            </a:endParaRPr>
          </a:p>
          <a:p>
            <a:pPr>
              <a:lnSpc>
                <a:spcPct val="90000"/>
              </a:lnSpc>
              <a:buFont typeface="Wingdings" pitchFamily="2" charset="2"/>
              <a:buNone/>
            </a:pPr>
            <a:r>
              <a:rPr lang="zh-CN" altLang="en-US" sz="2400" dirty="0">
                <a:latin typeface="Times New Roman" panose="02020603050405020304" pitchFamily="18" charset="0"/>
              </a:rPr>
              <a:t>												                    </a:t>
            </a:r>
          </a:p>
        </p:txBody>
      </p:sp>
      <p:graphicFrame>
        <p:nvGraphicFramePr>
          <p:cNvPr id="3" name="Object 4">
            <a:extLst>
              <a:ext uri="{FF2B5EF4-FFF2-40B4-BE49-F238E27FC236}">
                <a16:creationId xmlns:a16="http://schemas.microsoft.com/office/drawing/2014/main" id="{4C6E7179-BE7A-4E98-9260-E9DAF5A20085}"/>
              </a:ext>
            </a:extLst>
          </p:cNvPr>
          <p:cNvGraphicFramePr>
            <a:graphicFrameLocks noChangeAspect="1"/>
          </p:cNvGraphicFramePr>
          <p:nvPr>
            <p:extLst>
              <p:ext uri="{D42A27DB-BD31-4B8C-83A1-F6EECF244321}">
                <p14:modId xmlns:p14="http://schemas.microsoft.com/office/powerpoint/2010/main" val="3125019755"/>
              </p:ext>
            </p:extLst>
          </p:nvPr>
        </p:nvGraphicFramePr>
        <p:xfrm>
          <a:off x="5004048" y="3564261"/>
          <a:ext cx="2808287" cy="966787"/>
        </p:xfrm>
        <a:graphic>
          <a:graphicData uri="http://schemas.openxmlformats.org/presentationml/2006/ole">
            <mc:AlternateContent xmlns:mc="http://schemas.openxmlformats.org/markup-compatibility/2006">
              <mc:Choice xmlns:v="urn:schemas-microsoft-com:vml" Requires="v">
                <p:oleObj spid="_x0000_s41071" name="公式" r:id="rId4" imgW="1193165" imgH="406400" progId="Equation.3">
                  <p:embed/>
                </p:oleObj>
              </mc:Choice>
              <mc:Fallback>
                <p:oleObj name="公式" r:id="rId4" imgW="1193165" imgH="406400" progId="Equation.3">
                  <p:embed/>
                  <p:pic>
                    <p:nvPicPr>
                      <p:cNvPr id="8192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3564261"/>
                        <a:ext cx="280828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4">
            <a:extLst>
              <a:ext uri="{FF2B5EF4-FFF2-40B4-BE49-F238E27FC236}">
                <a16:creationId xmlns:a16="http://schemas.microsoft.com/office/drawing/2014/main" id="{42E061AF-3868-4EEA-B160-94A2003D3583}"/>
              </a:ext>
            </a:extLst>
          </p:cNvPr>
          <p:cNvGraphicFramePr>
            <a:graphicFrameLocks noChangeAspect="1"/>
          </p:cNvGraphicFramePr>
          <p:nvPr>
            <p:extLst>
              <p:ext uri="{D42A27DB-BD31-4B8C-83A1-F6EECF244321}">
                <p14:modId xmlns:p14="http://schemas.microsoft.com/office/powerpoint/2010/main" val="1082040279"/>
              </p:ext>
            </p:extLst>
          </p:nvPr>
        </p:nvGraphicFramePr>
        <p:xfrm>
          <a:off x="5364088" y="5035104"/>
          <a:ext cx="1714500" cy="838200"/>
        </p:xfrm>
        <a:graphic>
          <a:graphicData uri="http://schemas.openxmlformats.org/presentationml/2006/ole">
            <mc:AlternateContent xmlns:mc="http://schemas.openxmlformats.org/markup-compatibility/2006">
              <mc:Choice xmlns:v="urn:schemas-microsoft-com:vml" Requires="v">
                <p:oleObj spid="_x0000_s41072" name="Equation" r:id="rId6" imgW="876300" imgH="431800" progId="Equation.DSMT4">
                  <p:embed/>
                </p:oleObj>
              </mc:Choice>
              <mc:Fallback>
                <p:oleObj name="Equation" r:id="rId6" imgW="876300" imgH="431800" progId="Equation.DSMT4">
                  <p:embed/>
                  <p:pic>
                    <p:nvPicPr>
                      <p:cNvPr id="81935"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088" y="5035104"/>
                        <a:ext cx="17145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841702"/>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endParaRPr lang="zh-CN" altLang="zh-CN"/>
          </a:p>
        </p:txBody>
      </p:sp>
      <mc:AlternateContent xmlns:mc="http://schemas.openxmlformats.org/markup-compatibility/2006" xmlns:a14="http://schemas.microsoft.com/office/drawing/2010/main">
        <mc:Choice Requires="a14">
          <p:sp>
            <p:nvSpPr>
              <p:cNvPr id="81923" name="Rectangle 3"/>
              <p:cNvSpPr>
                <a:spLocks noGrp="1" noChangeArrowheads="1"/>
              </p:cNvSpPr>
              <p:nvPr>
                <p:ph idx="1"/>
              </p:nvPr>
            </p:nvSpPr>
            <p:spPr>
              <a:xfrm>
                <a:off x="681831" y="1384858"/>
                <a:ext cx="8110537" cy="4307358"/>
              </a:xfrm>
            </p:spPr>
            <p:txBody>
              <a:bodyPr/>
              <a:lstStyle/>
              <a:p>
                <a:pPr>
                  <a:lnSpc>
                    <a:spcPct val="90000"/>
                  </a:lnSpc>
                  <a:buFont typeface="Wingdings" panose="05000000000000000000" pitchFamily="2" charset="2"/>
                  <a:buNone/>
                </a:pPr>
                <a:endParaRPr lang="zh-CN" altLang="en-US" dirty="0">
                  <a:latin typeface="Times New Roman" panose="02020603050405020304" pitchFamily="18" charset="0"/>
                </a:endParaRPr>
              </a:p>
              <a:p>
                <a:pPr>
                  <a:lnSpc>
                    <a:spcPct val="90000"/>
                  </a:lnSpc>
                </a:pPr>
                <a:r>
                  <a:rPr lang="zh-CN" altLang="en-US" dirty="0">
                    <a:latin typeface="Times New Roman" panose="02020603050405020304" pitchFamily="18" charset="0"/>
                  </a:rPr>
                  <a:t>电枢电压可用控制电压表示为</a:t>
                </a:r>
                <a:endParaRPr lang="en-US" altLang="zh-CN" dirty="0">
                  <a:latin typeface="Times New Roman" panose="02020603050405020304" pitchFamily="18" charset="0"/>
                </a:endParaRPr>
              </a:p>
              <a:p>
                <a:pPr>
                  <a:lnSpc>
                    <a:spcPct val="90000"/>
                  </a:lnSpc>
                  <a:buFont typeface="Wingdings" panose="05000000000000000000" pitchFamily="2" charset="2"/>
                  <a:buNone/>
                </a:pPr>
                <a:endParaRPr lang="zh-CN" altLang="en-US" dirty="0">
                  <a:latin typeface="Times New Roman" panose="02020603050405020304" pitchFamily="18" charset="0"/>
                </a:endParaRPr>
              </a:p>
              <a:p>
                <a:pPr>
                  <a:lnSpc>
                    <a:spcPct val="90000"/>
                  </a:lnSpc>
                </a:pPr>
                <a:endParaRPr lang="en-US" altLang="zh-CN" dirty="0">
                  <a:latin typeface="Times New Roman" panose="02020603050405020304" pitchFamily="18" charset="0"/>
                </a:endParaRPr>
              </a:p>
              <a:p>
                <a:pPr>
                  <a:lnSpc>
                    <a:spcPct val="90000"/>
                  </a:lnSpc>
                </a:pPr>
                <a:r>
                  <a:rPr lang="zh-CN" altLang="en-US" dirty="0">
                    <a:latin typeface="Times New Roman" panose="02020603050405020304" pitchFamily="18" charset="0"/>
                  </a:rPr>
                  <a:t>令</a:t>
                </a:r>
                <a14:m>
                  <m:oMath xmlns:m="http://schemas.openxmlformats.org/officeDocument/2006/math">
                    <m:r>
                      <a:rPr lang="en-US" altLang="zh-CN" b="1" i="1" smtClean="0">
                        <a:latin typeface="Cambria Math" panose="02040503050406030204" pitchFamily="18" charset="0"/>
                      </a:rPr>
                      <m:t>𝜸</m:t>
                    </m:r>
                  </m:oMath>
                </a14:m>
                <a:r>
                  <a:rPr lang="zh-CN" altLang="en-US" dirty="0">
                    <a:latin typeface="Times New Roman" panose="02020603050405020304" pitchFamily="18" charset="0"/>
                  </a:rPr>
                  <a:t>为</a:t>
                </a:r>
                <a:r>
                  <a:rPr lang="en-US" altLang="zh-CN" dirty="0">
                    <a:latin typeface="Times New Roman" panose="02020603050405020304" pitchFamily="18" charset="0"/>
                  </a:rPr>
                  <a:t>PWM</a:t>
                </a:r>
                <a:r>
                  <a:rPr lang="zh-CN" altLang="en-US" dirty="0">
                    <a:latin typeface="Times New Roman" panose="02020603050405020304" pitchFamily="18" charset="0"/>
                  </a:rPr>
                  <a:t>电压系数，则在不可逆</a:t>
                </a:r>
                <a:r>
                  <a:rPr lang="en-US" altLang="zh-CN" dirty="0">
                    <a:latin typeface="Times New Roman" panose="02020603050405020304" pitchFamily="18" charset="0"/>
                  </a:rPr>
                  <a:t>PWM</a:t>
                </a:r>
                <a:r>
                  <a:rPr lang="zh-CN" altLang="en-US" dirty="0">
                    <a:latin typeface="Times New Roman" panose="02020603050405020304" pitchFamily="18" charset="0"/>
                  </a:rPr>
                  <a:t>变换器中</a:t>
                </a:r>
              </a:p>
              <a:p>
                <a:pPr>
                  <a:lnSpc>
                    <a:spcPct val="90000"/>
                  </a:lnSpc>
                  <a:buFont typeface="Wingdings" panose="05000000000000000000" pitchFamily="2" charset="2"/>
                  <a:buNone/>
                </a:pPr>
                <a:r>
                  <a:rPr lang="zh-CN" altLang="en-US" dirty="0">
                    <a:latin typeface="Times New Roman" panose="02020603050405020304" pitchFamily="18" charset="0"/>
                  </a:rPr>
                  <a:t>												                    </a:t>
                </a:r>
              </a:p>
            </p:txBody>
          </p:sp>
        </mc:Choice>
        <mc:Fallback xmlns="">
          <p:sp>
            <p:nvSpPr>
              <p:cNvPr id="81923" name="Rectangle 3"/>
              <p:cNvSpPr>
                <a:spLocks noGrp="1" noRot="1" noChangeAspect="1" noMove="1" noResize="1" noEditPoints="1" noAdjustHandles="1" noChangeArrowheads="1" noChangeShapeType="1" noTextEdit="1"/>
              </p:cNvSpPr>
              <p:nvPr>
                <p:ph idx="1"/>
              </p:nvPr>
            </p:nvSpPr>
            <p:spPr>
              <a:xfrm>
                <a:off x="681831" y="1384858"/>
                <a:ext cx="8110537" cy="4307358"/>
              </a:xfrm>
              <a:blipFill>
                <a:blip r:embed="rId3"/>
                <a:stretch>
                  <a:fillRect l="-526"/>
                </a:stretch>
              </a:blipFill>
            </p:spPr>
            <p:txBody>
              <a:bodyPr/>
              <a:lstStyle/>
              <a:p>
                <a:r>
                  <a:rPr lang="zh-CN" altLang="en-US">
                    <a:noFill/>
                  </a:rPr>
                  <a:t> </a:t>
                </a:r>
              </a:p>
            </p:txBody>
          </p:sp>
        </mc:Fallback>
      </mc:AlternateContent>
      <p:sp>
        <p:nvSpPr>
          <p:cNvPr id="81924" name="Rectangle 5"/>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1926" name="Rectangle 7"/>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1928" name="Rectangle 9"/>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1930" name="Rectangle 11"/>
          <p:cNvSpPr>
            <a:spLocks noChangeArrowheads="1"/>
          </p:cNvSpPr>
          <p:nvPr/>
        </p:nvSpPr>
        <p:spPr bwMode="auto">
          <a:xfrm>
            <a:off x="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1931" name="Object 10"/>
          <p:cNvGraphicFramePr>
            <a:graphicFrameLocks noChangeAspect="1"/>
          </p:cNvGraphicFramePr>
          <p:nvPr>
            <p:extLst>
              <p:ext uri="{D42A27DB-BD31-4B8C-83A1-F6EECF244321}">
                <p14:modId xmlns:p14="http://schemas.microsoft.com/office/powerpoint/2010/main" val="618128658"/>
              </p:ext>
            </p:extLst>
          </p:nvPr>
        </p:nvGraphicFramePr>
        <p:xfrm>
          <a:off x="4139952" y="4010261"/>
          <a:ext cx="1296144" cy="537141"/>
        </p:xfrm>
        <a:graphic>
          <a:graphicData uri="http://schemas.openxmlformats.org/presentationml/2006/ole">
            <mc:AlternateContent xmlns:mc="http://schemas.openxmlformats.org/markup-compatibility/2006">
              <mc:Choice xmlns:v="urn:schemas-microsoft-com:vml" Requires="v">
                <p:oleObj spid="_x0000_s20882" name="公式" r:id="rId4" imgW="393700" imgH="165100" progId="Equation.3">
                  <p:embed/>
                </p:oleObj>
              </mc:Choice>
              <mc:Fallback>
                <p:oleObj name="公式" r:id="rId4" imgW="393700" imgH="165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952" y="4010261"/>
                        <a:ext cx="1296144" cy="537141"/>
                      </a:xfrm>
                      <a:prstGeom prst="rect">
                        <a:avLst/>
                      </a:prstGeom>
                      <a:noFill/>
                      <a:ln>
                        <a:noFill/>
                      </a:ln>
                    </p:spPr>
                  </p:pic>
                </p:oleObj>
              </mc:Fallback>
            </mc:AlternateContent>
          </a:graphicData>
        </a:graphic>
      </p:graphicFrame>
      <p:sp>
        <p:nvSpPr>
          <p:cNvPr id="81932"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1933" name="Object 12"/>
          <p:cNvGraphicFramePr>
            <a:graphicFrameLocks noChangeAspect="1"/>
          </p:cNvGraphicFramePr>
          <p:nvPr>
            <p:extLst>
              <p:ext uri="{D42A27DB-BD31-4B8C-83A1-F6EECF244321}">
                <p14:modId xmlns:p14="http://schemas.microsoft.com/office/powerpoint/2010/main" val="2612749647"/>
              </p:ext>
            </p:extLst>
          </p:nvPr>
        </p:nvGraphicFramePr>
        <p:xfrm>
          <a:off x="3427412" y="2278063"/>
          <a:ext cx="2860675" cy="946150"/>
        </p:xfrm>
        <a:graphic>
          <a:graphicData uri="http://schemas.openxmlformats.org/presentationml/2006/ole">
            <mc:AlternateContent xmlns:mc="http://schemas.openxmlformats.org/markup-compatibility/2006">
              <mc:Choice xmlns:v="urn:schemas-microsoft-com:vml" Requires="v">
                <p:oleObj spid="_x0000_s20883" name="Equation" r:id="rId6" imgW="1295400" imgH="431800" progId="Equation.DSMT4">
                  <p:embed/>
                </p:oleObj>
              </mc:Choice>
              <mc:Fallback>
                <p:oleObj name="Equation" r:id="rId6" imgW="1295400" imgH="431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7412" y="2278063"/>
                        <a:ext cx="2860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34" name="Rectangle 1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9F678C0B-9F6B-4D0F-AD2A-865BE6A11E72}"/>
                  </a:ext>
                </a:extLst>
              </p:cNvPr>
              <p:cNvSpPr txBox="1">
                <a:spLocks noChangeArrowheads="1"/>
              </p:cNvSpPr>
              <p:nvPr/>
            </p:nvSpPr>
            <p:spPr>
              <a:xfrm>
                <a:off x="812663" y="4402658"/>
                <a:ext cx="7848871" cy="1474612"/>
              </a:xfrm>
              <a:prstGeom prst="rect">
                <a:avLst/>
              </a:prstGeom>
            </p:spPr>
            <p:txBody>
              <a:bodyPr/>
              <a:lstStyle>
                <a:lvl1pPr marL="342900" indent="-342900" algn="l" rtl="0" eaLnBrk="1" fontAlgn="base" hangingPunct="1">
                  <a:spcBef>
                    <a:spcPct val="20000"/>
                  </a:spcBef>
                  <a:spcAft>
                    <a:spcPct val="0"/>
                  </a:spcAft>
                  <a:buClr>
                    <a:schemeClr val="accent1"/>
                  </a:buClr>
                  <a:buSzPct val="65000"/>
                  <a:buFont typeface="Wingdings" pitchFamily="2" charset="2"/>
                  <a:buChar char="n"/>
                  <a:defRPr sz="2800" b="1" kern="1200">
                    <a:solidFill>
                      <a:srgbClr val="006699"/>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4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kern="1200">
                    <a:solidFill>
                      <a:schemeClr val="tx1"/>
                    </a:solidFill>
                    <a:latin typeface="Arial" panose="020B0604020202020204" pitchFamily="34" charset="0"/>
                    <a:ea typeface="+mn-ea"/>
                    <a:cs typeface="+mn-cs"/>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kern="1200">
                    <a:solidFill>
                      <a:schemeClr val="tx1"/>
                    </a:solidFill>
                    <a:latin typeface="Arial" panose="020B0604020202020204" pitchFamily="34" charset="0"/>
                    <a:ea typeface="+mn-ea"/>
                    <a:cs typeface="+mn-cs"/>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90000"/>
                  </a:lnSpc>
                  <a:buNone/>
                </a:pPr>
                <a:endParaRPr lang="zh-CN" altLang="en-US" dirty="0">
                  <a:latin typeface="Times New Roman" panose="02020603050405020304" pitchFamily="18" charset="0"/>
                </a:endParaRPr>
              </a:p>
              <a:p>
                <a:pPr marL="0" indent="0" algn="just">
                  <a:lnSpc>
                    <a:spcPct val="90000"/>
                  </a:lnSpc>
                  <a:buNone/>
                </a:pPr>
                <a:r>
                  <a:rPr lang="zh-CN" altLang="en-US" dirty="0">
                    <a:solidFill>
                      <a:srgbClr val="FF3300"/>
                    </a:solidFill>
                    <a:latin typeface="Times New Roman" panose="02020603050405020304" pitchFamily="18" charset="0"/>
                  </a:rPr>
                  <a:t>改变占空比 </a:t>
                </a:r>
                <a14:m>
                  <m:oMath xmlns:m="http://schemas.openxmlformats.org/officeDocument/2006/math">
                    <m:r>
                      <a:rPr lang="en-US" altLang="zh-CN" b="1" i="1" smtClean="0">
                        <a:solidFill>
                          <a:srgbClr val="FF3300"/>
                        </a:solidFill>
                        <a:latin typeface="Cambria Math" panose="02040503050406030204" pitchFamily="18" charset="0"/>
                      </a:rPr>
                      <m:t>𝝆</m:t>
                    </m:r>
                    <m:r>
                      <a:rPr lang="en-US" altLang="zh-CN" b="1" i="1" smtClean="0">
                        <a:solidFill>
                          <a:srgbClr val="FF3300"/>
                        </a:solidFill>
                        <a:latin typeface="Cambria Math" panose="02040503050406030204" pitchFamily="18" charset="0"/>
                      </a:rPr>
                      <m:t> (</m:t>
                    </m:r>
                    <m:r>
                      <a:rPr lang="en-US" altLang="zh-CN" b="1" i="1" smtClean="0">
                        <a:solidFill>
                          <a:srgbClr val="FF3300"/>
                        </a:solidFill>
                        <a:latin typeface="Cambria Math" panose="02040503050406030204" pitchFamily="18" charset="0"/>
                      </a:rPr>
                      <m:t>𝟎</m:t>
                    </m:r>
                    <m:r>
                      <a:rPr lang="en-US" altLang="zh-CN" b="1" i="1" smtClean="0">
                        <a:solidFill>
                          <a:srgbClr val="FF3300"/>
                        </a:solidFill>
                        <a:latin typeface="Cambria Math" panose="02040503050406030204" pitchFamily="18" charset="0"/>
                      </a:rPr>
                      <m:t>≤</m:t>
                    </m:r>
                    <m:r>
                      <a:rPr lang="en-US" altLang="zh-CN" b="1" i="1" smtClean="0">
                        <a:solidFill>
                          <a:srgbClr val="FF3300"/>
                        </a:solidFill>
                        <a:latin typeface="Cambria Math" panose="02040503050406030204" pitchFamily="18" charset="0"/>
                      </a:rPr>
                      <m:t>𝝆</m:t>
                    </m:r>
                    <m:r>
                      <a:rPr lang="en-US" altLang="zh-CN" b="1" i="1" smtClean="0">
                        <a:solidFill>
                          <a:srgbClr val="FF3300"/>
                        </a:solidFill>
                        <a:latin typeface="Cambria Math" panose="02040503050406030204" pitchFamily="18" charset="0"/>
                      </a:rPr>
                      <m:t>≤</m:t>
                    </m:r>
                    <m:r>
                      <a:rPr lang="en-US" altLang="zh-CN" b="1" i="1" smtClean="0">
                        <a:solidFill>
                          <a:srgbClr val="FF3300"/>
                        </a:solidFill>
                        <a:latin typeface="Cambria Math" panose="02040503050406030204" pitchFamily="18" charset="0"/>
                      </a:rPr>
                      <m:t>𝟏</m:t>
                    </m:r>
                    <m:r>
                      <a:rPr lang="en-US" altLang="zh-CN" b="1" i="1" smtClean="0">
                        <a:solidFill>
                          <a:srgbClr val="FF3300"/>
                        </a:solidFill>
                        <a:latin typeface="Cambria Math" panose="02040503050406030204" pitchFamily="18" charset="0"/>
                      </a:rPr>
                      <m:t>)</m:t>
                    </m:r>
                  </m:oMath>
                </a14:m>
                <a:r>
                  <a:rPr lang="zh-CN" altLang="en-US" dirty="0">
                    <a:solidFill>
                      <a:srgbClr val="FF3300"/>
                    </a:solidFill>
                    <a:latin typeface="Times New Roman" panose="02020603050405020304" pitchFamily="18" charset="0"/>
                  </a:rPr>
                  <a:t>，即可实现直流电动机的调压调速。</a:t>
                </a:r>
              </a:p>
              <a:p>
                <a:pPr marL="0" indent="0" algn="just">
                  <a:lnSpc>
                    <a:spcPct val="90000"/>
                  </a:lnSpc>
                  <a:buNone/>
                </a:pPr>
                <a:endParaRPr lang="en-US" altLang="zh-CN" dirty="0">
                  <a:latin typeface="Times New Roman" panose="02020603050405020304" pitchFamily="18" charset="0"/>
                </a:endParaRPr>
              </a:p>
              <a:p>
                <a:pPr marL="0" indent="0" algn="just">
                  <a:lnSpc>
                    <a:spcPct val="90000"/>
                  </a:lnSpc>
                  <a:buNone/>
                </a:pPr>
                <a:endParaRPr lang="zh-CN" altLang="en-US" dirty="0">
                  <a:latin typeface="Times New Roman" panose="02020603050405020304" pitchFamily="18" charset="0"/>
                </a:endParaRPr>
              </a:p>
              <a:p>
                <a:pPr marL="0" indent="0" algn="just">
                  <a:lnSpc>
                    <a:spcPct val="90000"/>
                  </a:lnSpc>
                  <a:buNone/>
                </a:pPr>
                <a:r>
                  <a:rPr lang="zh-CN" altLang="en-US" dirty="0">
                    <a:latin typeface="Times New Roman" panose="02020603050405020304" pitchFamily="18" charset="0"/>
                  </a:rPr>
                  <a:t>												                    </a:t>
                </a:r>
              </a:p>
            </p:txBody>
          </p:sp>
        </mc:Choice>
        <mc:Fallback xmlns="">
          <p:sp>
            <p:nvSpPr>
              <p:cNvPr id="2" name="Rectangle 3">
                <a:extLst>
                  <a:ext uri="{FF2B5EF4-FFF2-40B4-BE49-F238E27FC236}">
                    <a16:creationId xmlns:a16="http://schemas.microsoft.com/office/drawing/2014/main" id="{9F678C0B-9F6B-4D0F-AD2A-865BE6A11E72}"/>
                  </a:ext>
                </a:extLst>
              </p:cNvPr>
              <p:cNvSpPr txBox="1">
                <a:spLocks noRot="1" noChangeAspect="1" noMove="1" noResize="1" noEditPoints="1" noAdjustHandles="1" noChangeArrowheads="1" noChangeShapeType="1" noTextEdit="1"/>
              </p:cNvSpPr>
              <p:nvPr/>
            </p:nvSpPr>
            <p:spPr>
              <a:xfrm>
                <a:off x="812663" y="4402658"/>
                <a:ext cx="7848871" cy="1474612"/>
              </a:xfrm>
              <a:prstGeom prst="rect">
                <a:avLst/>
              </a:prstGeom>
              <a:blipFill>
                <a:blip r:embed="rId8"/>
                <a:stretch>
                  <a:fillRect l="-1553" r="-1553" b="-4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5956664"/>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endParaRPr lang="zh-CN" altLang="en-US"/>
          </a:p>
        </p:txBody>
      </p:sp>
      <p:sp>
        <p:nvSpPr>
          <p:cNvPr id="82947" name="内容占位符 2"/>
          <p:cNvSpPr>
            <a:spLocks noGrp="1"/>
          </p:cNvSpPr>
          <p:nvPr>
            <p:ph idx="1"/>
          </p:nvPr>
        </p:nvSpPr>
        <p:spPr/>
        <p:txBody>
          <a:bodyPr/>
          <a:lstStyle/>
          <a:p>
            <a:r>
              <a:rPr lang="zh-CN" altLang="en-US" dirty="0">
                <a:latin typeface="Times New Roman" panose="02020603050405020304" pitchFamily="18" charset="0"/>
              </a:rPr>
              <a:t>不可逆</a:t>
            </a:r>
            <a:r>
              <a:rPr lang="en-US" altLang="zh-CN" dirty="0">
                <a:latin typeface="Times New Roman" panose="02020603050405020304" pitchFamily="18" charset="0"/>
              </a:rPr>
              <a:t>PWM</a:t>
            </a:r>
            <a:r>
              <a:rPr lang="zh-CN" altLang="en-US" dirty="0">
                <a:latin typeface="Times New Roman" panose="02020603050405020304" pitchFamily="18" charset="0"/>
              </a:rPr>
              <a:t>变换器</a:t>
            </a:r>
            <a:r>
              <a:rPr lang="en-US" altLang="zh-CN" dirty="0">
                <a:latin typeface="Times New Roman" panose="02020603050405020304" pitchFamily="18" charset="0"/>
              </a:rPr>
              <a:t>-</a:t>
            </a:r>
            <a:r>
              <a:rPr lang="zh-CN" altLang="en-US" dirty="0">
                <a:latin typeface="Times New Roman" panose="02020603050405020304" pitchFamily="18" charset="0"/>
              </a:rPr>
              <a:t>直流电动机系统不允许电流反向，</a:t>
            </a:r>
          </a:p>
          <a:p>
            <a:r>
              <a:rPr lang="zh-CN" altLang="en-US" dirty="0">
                <a:latin typeface="Times New Roman" panose="02020603050405020304" pitchFamily="18" charset="0"/>
              </a:rPr>
              <a:t>续流二极管</a:t>
            </a:r>
            <a:r>
              <a:rPr lang="en-US" altLang="zh-CN" i="1" dirty="0">
                <a:latin typeface="Times New Roman" panose="02020603050405020304" pitchFamily="18" charset="0"/>
              </a:rPr>
              <a:t>VD</a:t>
            </a:r>
            <a:r>
              <a:rPr lang="zh-CN" altLang="en-US" dirty="0">
                <a:latin typeface="Times New Roman" panose="02020603050405020304" pitchFamily="18" charset="0"/>
              </a:rPr>
              <a:t>的作用只是为</a:t>
            </a:r>
            <a:r>
              <a:rPr lang="en-US" altLang="zh-CN" i="1" dirty="0">
                <a:latin typeface="Times New Roman" panose="02020603050405020304" pitchFamily="18" charset="0"/>
              </a:rPr>
              <a:t>i</a:t>
            </a:r>
            <a:r>
              <a:rPr lang="en-US" altLang="zh-CN" i="1" baseline="-25000" dirty="0">
                <a:latin typeface="Times New Roman" panose="02020603050405020304" pitchFamily="18" charset="0"/>
              </a:rPr>
              <a:t>d</a:t>
            </a:r>
            <a:r>
              <a:rPr lang="zh-CN" altLang="en-US" dirty="0">
                <a:latin typeface="Times New Roman" panose="02020603050405020304" pitchFamily="18" charset="0"/>
              </a:rPr>
              <a:t>提供一个续流的通道。</a:t>
            </a:r>
            <a:endParaRPr lang="en-US" altLang="zh-CN" dirty="0"/>
          </a:p>
          <a:p>
            <a:r>
              <a:rPr lang="zh-CN" altLang="en-US" dirty="0">
                <a:latin typeface="Times New Roman" panose="02020603050405020304" pitchFamily="18" charset="0"/>
              </a:rPr>
              <a:t>如果要实现电动机的制动，必须为其提供反向电流通道 。</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val="999623878"/>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4995" name="对象 4"/>
          <p:cNvGraphicFramePr>
            <a:graphicFrameLocks noChangeAspect="1"/>
          </p:cNvGraphicFramePr>
          <p:nvPr>
            <p:extLst>
              <p:ext uri="{D42A27DB-BD31-4B8C-83A1-F6EECF244321}">
                <p14:modId xmlns:p14="http://schemas.microsoft.com/office/powerpoint/2010/main" val="882865305"/>
              </p:ext>
            </p:extLst>
          </p:nvPr>
        </p:nvGraphicFramePr>
        <p:xfrm>
          <a:off x="1907704" y="1052736"/>
          <a:ext cx="5359205" cy="3816424"/>
        </p:xfrm>
        <a:graphic>
          <a:graphicData uri="http://schemas.openxmlformats.org/presentationml/2006/ole">
            <mc:AlternateContent xmlns:mc="http://schemas.openxmlformats.org/markup-compatibility/2006">
              <mc:Choice xmlns:v="urn:schemas-microsoft-com:vml" Requires="v">
                <p:oleObj spid="_x0000_s21609" r:id="rId3" imgW="2485390" imgH="1771015" progId="Visio.Drawing.11">
                  <p:embed/>
                </p:oleObj>
              </mc:Choice>
              <mc:Fallback>
                <p:oleObj r:id="rId3" imgW="2485390" imgH="177101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1052736"/>
                        <a:ext cx="5359205" cy="3816424"/>
                      </a:xfrm>
                      <a:prstGeom prst="rect">
                        <a:avLst/>
                      </a:prstGeom>
                      <a:noFill/>
                      <a:ln>
                        <a:noFill/>
                      </a:ln>
                    </p:spPr>
                  </p:pic>
                </p:oleObj>
              </mc:Fallback>
            </mc:AlternateContent>
          </a:graphicData>
        </a:graphic>
      </p:graphicFrame>
      <p:sp>
        <p:nvSpPr>
          <p:cNvPr id="84996" name="Text Box 6"/>
          <p:cNvSpPr>
            <a:spLocks noGrp="1" noChangeArrowheads="1"/>
          </p:cNvSpPr>
          <p:nvPr>
            <p:ph type="title"/>
          </p:nvPr>
        </p:nvSpPr>
        <p:spPr>
          <a:noFill/>
        </p:spPr>
        <p:txBody>
          <a:bodyPr>
            <a:spAutoFit/>
          </a:bodyPr>
          <a:lstStyle/>
          <a:p>
            <a:pPr>
              <a:spcBef>
                <a:spcPct val="50000"/>
              </a:spcBef>
            </a:pPr>
            <a:r>
              <a:rPr kumimoji="1" lang="zh-CN" altLang="en-US" sz="2400">
                <a:solidFill>
                  <a:schemeClr val="tx1"/>
                </a:solidFill>
                <a:latin typeface="Times New Roman" panose="02020603050405020304" pitchFamily="18" charset="0"/>
              </a:rPr>
              <a:t>图</a:t>
            </a:r>
            <a:r>
              <a:rPr kumimoji="1" lang="en-US" altLang="zh-CN" sz="2400">
                <a:solidFill>
                  <a:schemeClr val="tx1"/>
                </a:solidFill>
                <a:latin typeface="Times New Roman" panose="02020603050405020304" pitchFamily="18" charset="0"/>
              </a:rPr>
              <a:t>2-12	</a:t>
            </a:r>
            <a:r>
              <a:rPr kumimoji="1" lang="zh-CN" altLang="en-US" sz="2400">
                <a:solidFill>
                  <a:schemeClr val="tx1"/>
                </a:solidFill>
                <a:latin typeface="Times New Roman" panose="02020603050405020304" pitchFamily="18" charset="0"/>
              </a:rPr>
              <a:t>有制动电流通路的不可逆</a:t>
            </a:r>
            <a:r>
              <a:rPr kumimoji="1" lang="en-US" altLang="zh-CN" sz="2400">
                <a:solidFill>
                  <a:schemeClr val="tx1"/>
                </a:solidFill>
                <a:latin typeface="Times New Roman" panose="02020603050405020304" pitchFamily="18" charset="0"/>
              </a:rPr>
              <a:t>PWM</a:t>
            </a:r>
            <a:r>
              <a:rPr kumimoji="1" lang="zh-CN" altLang="en-US" sz="2400">
                <a:solidFill>
                  <a:schemeClr val="tx1"/>
                </a:solidFill>
                <a:latin typeface="Times New Roman" panose="02020603050405020304" pitchFamily="18" charset="0"/>
              </a:rPr>
              <a:t>变换器</a:t>
            </a:r>
            <a:r>
              <a:rPr kumimoji="1" lang="en-US" altLang="zh-CN" sz="2400">
                <a:solidFill>
                  <a:schemeClr val="tx1"/>
                </a:solidFill>
                <a:latin typeface="Times New Roman" panose="02020603050405020304" pitchFamily="18" charset="0"/>
              </a:rPr>
              <a:t>-</a:t>
            </a:r>
            <a:r>
              <a:rPr kumimoji="1" lang="zh-CN" altLang="en-US" sz="2400">
                <a:solidFill>
                  <a:schemeClr val="tx1"/>
                </a:solidFill>
                <a:latin typeface="Times New Roman" panose="02020603050405020304" pitchFamily="18" charset="0"/>
              </a:rPr>
              <a:t>直流电动机系统</a:t>
            </a:r>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E1D34192-8162-48FB-AD56-DAE6AF06579B}"/>
                  </a:ext>
                </a:extLst>
              </p:cNvPr>
              <p:cNvSpPr>
                <a:spLocks noGrp="1"/>
              </p:cNvSpPr>
              <p:nvPr>
                <p:ph idx="1"/>
              </p:nvPr>
            </p:nvSpPr>
            <p:spPr>
              <a:xfrm>
                <a:off x="503548" y="4797152"/>
                <a:ext cx="8136904" cy="936104"/>
              </a:xfrm>
            </p:spPr>
            <p:txBody>
              <a:bodyPr/>
              <a:lstStyle/>
              <a:p>
                <a:r>
                  <a:rPr lang="zh-CN" altLang="en-US" sz="2400" dirty="0">
                    <a:latin typeface="Times New Roman" panose="02020603050405020304" pitchFamily="18" charset="0"/>
                  </a:rPr>
                  <a:t>在原有电路基础上，增加</a:t>
                </a:r>
                <a14:m>
                  <m:oMath xmlns:m="http://schemas.openxmlformats.org/officeDocument/2006/math">
                    <m:r>
                      <a:rPr lang="en-US" altLang="zh-CN" sz="2400" b="1" i="0" smtClean="0">
                        <a:latin typeface="Cambria Math" panose="02040503050406030204" pitchFamily="18" charset="0"/>
                      </a:rPr>
                      <m:t>𝐕</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𝐓</m:t>
                        </m:r>
                      </m:e>
                      <m:sub>
                        <m:r>
                          <a:rPr lang="en-US" altLang="zh-CN" sz="2400" b="1" i="0" smtClean="0">
                            <a:latin typeface="Cambria Math" panose="02040503050406030204" pitchFamily="18" charset="0"/>
                          </a:rPr>
                          <m:t>𝟐</m:t>
                        </m:r>
                      </m:sub>
                    </m:sSub>
                  </m:oMath>
                </a14:m>
                <a:r>
                  <a:rPr lang="zh-CN" altLang="en-US" sz="2400" dirty="0">
                    <a:latin typeface="Times New Roman" panose="02020603050405020304" pitchFamily="18" charset="0"/>
                  </a:rPr>
                  <a:t>和</a:t>
                </a:r>
                <a14:m>
                  <m:oMath xmlns:m="http://schemas.openxmlformats.org/officeDocument/2006/math">
                    <m:r>
                      <a:rPr lang="en-US" altLang="zh-CN" sz="2400" b="1" i="0" smtClean="0">
                        <a:latin typeface="Cambria Math" panose="02040503050406030204" pitchFamily="18" charset="0"/>
                      </a:rPr>
                      <m:t>𝐕</m:t>
                    </m:r>
                    <m:sSub>
                      <m:sSubPr>
                        <m:ctrlPr>
                          <a:rPr lang="en-US" altLang="zh-CN" sz="2400" i="1">
                            <a:latin typeface="Cambria Math" panose="02040503050406030204" pitchFamily="18" charset="0"/>
                          </a:rPr>
                        </m:ctrlPr>
                      </m:sSubPr>
                      <m:e>
                        <m:r>
                          <a:rPr lang="en-US" altLang="zh-CN" sz="2400" b="1" i="0" smtClean="0">
                            <a:latin typeface="Cambria Math" panose="02040503050406030204" pitchFamily="18" charset="0"/>
                          </a:rPr>
                          <m:t>𝐃</m:t>
                        </m:r>
                      </m:e>
                      <m:sub>
                        <m:r>
                          <a:rPr lang="en-US" altLang="zh-CN" sz="2400" b="1" i="0" smtClean="0">
                            <a:latin typeface="Cambria Math" panose="02040503050406030204" pitchFamily="18" charset="0"/>
                          </a:rPr>
                          <m:t>𝟏</m:t>
                        </m:r>
                      </m:sub>
                    </m:sSub>
                    <m:r>
                      <a:rPr lang="en-US" altLang="zh-CN" sz="2400" i="0">
                        <a:latin typeface="Cambria Math" panose="02040503050406030204" pitchFamily="18" charset="0"/>
                      </a:rPr>
                      <m:t> </m:t>
                    </m:r>
                  </m:oMath>
                </a14:m>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r>
                  <a:rPr lang="zh-CN" altLang="en-US" sz="2400" dirty="0">
                    <a:latin typeface="Times New Roman" panose="02020603050405020304" pitchFamily="18" charset="0"/>
                  </a:rPr>
                  <a:t>工况：电动、制动和轻载；</a:t>
                </a:r>
                <a:endParaRPr lang="en-US" altLang="zh-CN" sz="2400" dirty="0">
                  <a:latin typeface="Times New Roman" panose="02020603050405020304" pitchFamily="18" charset="0"/>
                </a:endParaRPr>
              </a:p>
              <a:p>
                <a14:m>
                  <m:oMath xmlns:m="http://schemas.openxmlformats.org/officeDocument/2006/math">
                    <m:r>
                      <a:rPr lang="en-US" altLang="zh-CN" sz="2400" b="1" i="0" smtClean="0">
                        <a:latin typeface="Cambria Math" panose="02040503050406030204" pitchFamily="18" charset="0"/>
                      </a:rPr>
                      <m:t>𝐕</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𝐓</m:t>
                        </m:r>
                      </m:e>
                      <m:sub>
                        <m:r>
                          <a:rPr lang="en-US" altLang="zh-CN" sz="2400" b="1" i="0" smtClean="0">
                            <a:latin typeface="Cambria Math" panose="02040503050406030204" pitchFamily="18" charset="0"/>
                          </a:rPr>
                          <m:t>𝟏</m:t>
                        </m:r>
                      </m:sub>
                    </m:sSub>
                  </m:oMath>
                </a14:m>
                <a:r>
                  <a:rPr lang="zh-CN" altLang="en-US" sz="2400" dirty="0">
                    <a:latin typeface="Times New Roman" panose="02020603050405020304" pitchFamily="18" charset="0"/>
                  </a:rPr>
                  <a:t>和</a:t>
                </a:r>
                <a14:m>
                  <m:oMath xmlns:m="http://schemas.openxmlformats.org/officeDocument/2006/math">
                    <m:r>
                      <a:rPr lang="en-US" altLang="zh-CN" sz="2400">
                        <a:latin typeface="Cambria Math" panose="02040503050406030204" pitchFamily="18" charset="0"/>
                      </a:rPr>
                      <m:t>𝐕</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𝐓</m:t>
                        </m:r>
                      </m:e>
                      <m:sub>
                        <m:r>
                          <a:rPr lang="en-US" altLang="zh-CN" sz="2400">
                            <a:latin typeface="Cambria Math" panose="02040503050406030204" pitchFamily="18" charset="0"/>
                          </a:rPr>
                          <m:t>𝟐</m:t>
                        </m:r>
                      </m:sub>
                    </m:sSub>
                  </m:oMath>
                </a14:m>
                <a:r>
                  <a:rPr lang="zh-CN" altLang="en-US" sz="2400" dirty="0">
                    <a:latin typeface="Times New Roman" panose="02020603050405020304" pitchFamily="18" charset="0"/>
                  </a:rPr>
                  <a:t>驱动电压大小相等、极性相反，即</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𝑼</m:t>
                        </m:r>
                      </m:e>
                      <m:sub>
                        <m:r>
                          <a:rPr lang="en-US" altLang="zh-CN" sz="2400" b="1" i="0" smtClean="0">
                            <a:latin typeface="Cambria Math" panose="02040503050406030204" pitchFamily="18" charset="0"/>
                          </a:rPr>
                          <m:t>𝐠</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𝑼</m:t>
                        </m:r>
                      </m:e>
                      <m:sub>
                        <m:r>
                          <a:rPr lang="en-US" altLang="zh-CN" sz="2400" b="1" i="0" smtClean="0">
                            <a:latin typeface="Cambria Math" panose="02040503050406030204" pitchFamily="18" charset="0"/>
                          </a:rPr>
                          <m:t>𝐠</m:t>
                        </m:r>
                        <m:r>
                          <a:rPr lang="en-US" altLang="zh-CN" sz="2400" b="1" i="1" smtClean="0">
                            <a:latin typeface="Cambria Math" panose="02040503050406030204" pitchFamily="18" charset="0"/>
                          </a:rPr>
                          <m:t>𝟐</m:t>
                        </m:r>
                      </m:sub>
                    </m:sSub>
                  </m:oMath>
                </a14:m>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p:txBody>
          </p:sp>
        </mc:Choice>
        <mc:Fallback xmlns="">
          <p:sp>
            <p:nvSpPr>
              <p:cNvPr id="5" name="内容占位符 2">
                <a:extLst>
                  <a:ext uri="{FF2B5EF4-FFF2-40B4-BE49-F238E27FC236}">
                    <a16:creationId xmlns:a16="http://schemas.microsoft.com/office/drawing/2014/main" id="{E1D34192-8162-48FB-AD56-DAE6AF06579B}"/>
                  </a:ext>
                </a:extLst>
              </p:cNvPr>
              <p:cNvSpPr>
                <a:spLocks noGrp="1" noRot="1" noChangeAspect="1" noMove="1" noResize="1" noEditPoints="1" noAdjustHandles="1" noChangeArrowheads="1" noChangeShapeType="1" noTextEdit="1"/>
              </p:cNvSpPr>
              <p:nvPr>
                <p:ph idx="1"/>
              </p:nvPr>
            </p:nvSpPr>
            <p:spPr>
              <a:xfrm>
                <a:off x="503548" y="4797152"/>
                <a:ext cx="8136904" cy="936104"/>
              </a:xfrm>
              <a:blipFill>
                <a:blip r:embed="rId5"/>
                <a:stretch>
                  <a:fillRect l="-300" t="-7190" r="-4948" b="-56863"/>
                </a:stretch>
              </a:blipFill>
            </p:spPr>
            <p:txBody>
              <a:bodyPr/>
              <a:lstStyle/>
              <a:p>
                <a:r>
                  <a:rPr lang="zh-CN" altLang="en-US">
                    <a:noFill/>
                  </a:rPr>
                  <a:t> </a:t>
                </a:r>
              </a:p>
            </p:txBody>
          </p:sp>
        </mc:Fallback>
      </mc:AlternateContent>
      <p:sp>
        <p:nvSpPr>
          <p:cNvPr id="4" name="对话气泡: 椭圆形 3">
            <a:extLst>
              <a:ext uri="{FF2B5EF4-FFF2-40B4-BE49-F238E27FC236}">
                <a16:creationId xmlns:a16="http://schemas.microsoft.com/office/drawing/2014/main" id="{BDEBB075-A11A-44FD-A41D-27B1DEB93C3F}"/>
              </a:ext>
            </a:extLst>
          </p:cNvPr>
          <p:cNvSpPr/>
          <p:nvPr/>
        </p:nvSpPr>
        <p:spPr>
          <a:xfrm>
            <a:off x="6372200" y="4293096"/>
            <a:ext cx="1368152" cy="792088"/>
          </a:xfrm>
          <a:prstGeom prst="wedgeEllipseCallout">
            <a:avLst>
              <a:gd name="adj1" fmla="val -78086"/>
              <a:gd name="adj2" fmla="val 133689"/>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rPr>
              <a:t>？</a:t>
            </a:r>
          </a:p>
        </p:txBody>
      </p:sp>
    </p:spTree>
    <p:extLst>
      <p:ext uri="{BB962C8B-B14F-4D97-AF65-F5344CB8AC3E}">
        <p14:creationId xmlns:p14="http://schemas.microsoft.com/office/powerpoint/2010/main" val="1628055295"/>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ChangeArrowheads="1"/>
          </p:cNvSpPr>
          <p:nvPr/>
        </p:nvSpPr>
        <p:spPr bwMode="auto">
          <a:xfrm>
            <a:off x="0" y="1604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59396" name="Picture 8" descr="0211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890" y="3573016"/>
            <a:ext cx="3512398" cy="287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 Box 7"/>
          <p:cNvSpPr txBox="1">
            <a:spLocks noChangeArrowheads="1"/>
          </p:cNvSpPr>
          <p:nvPr/>
        </p:nvSpPr>
        <p:spPr bwMode="auto">
          <a:xfrm>
            <a:off x="567408" y="6309320"/>
            <a:ext cx="40324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dirty="0">
                <a:solidFill>
                  <a:schemeClr val="tx1"/>
                </a:solidFill>
              </a:rPr>
              <a:t>一般电动状态的电压、电流波形 </a:t>
            </a:r>
          </a:p>
        </p:txBody>
      </p:sp>
      <p:graphicFrame>
        <p:nvGraphicFramePr>
          <p:cNvPr id="2" name="对象 4">
            <a:extLst>
              <a:ext uri="{FF2B5EF4-FFF2-40B4-BE49-F238E27FC236}">
                <a16:creationId xmlns:a16="http://schemas.microsoft.com/office/drawing/2014/main" id="{B5B3047D-C254-442E-AA9A-40B997A6D29E}"/>
              </a:ext>
            </a:extLst>
          </p:cNvPr>
          <p:cNvGraphicFramePr>
            <a:graphicFrameLocks noChangeAspect="1"/>
          </p:cNvGraphicFramePr>
          <p:nvPr>
            <p:extLst>
              <p:ext uri="{D42A27DB-BD31-4B8C-83A1-F6EECF244321}">
                <p14:modId xmlns:p14="http://schemas.microsoft.com/office/powerpoint/2010/main" val="3665539793"/>
              </p:ext>
            </p:extLst>
          </p:nvPr>
        </p:nvGraphicFramePr>
        <p:xfrm>
          <a:off x="33288" y="906059"/>
          <a:ext cx="4106664" cy="2924458"/>
        </p:xfrm>
        <a:graphic>
          <a:graphicData uri="http://schemas.openxmlformats.org/presentationml/2006/ole">
            <mc:AlternateContent xmlns:mc="http://schemas.openxmlformats.org/markup-compatibility/2006">
              <mc:Choice xmlns:v="urn:schemas-microsoft-com:vml" Requires="v">
                <p:oleObj spid="_x0000_s42032" r:id="rId4" imgW="2485390" imgH="1771015" progId="Visio.Drawing.11">
                  <p:embed/>
                </p:oleObj>
              </mc:Choice>
              <mc:Fallback>
                <p:oleObj r:id="rId4" imgW="2485390" imgH="1771015" progId="Visio.Drawing.11">
                  <p:embed/>
                  <p:pic>
                    <p:nvPicPr>
                      <p:cNvPr id="8499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8" y="906059"/>
                        <a:ext cx="4106664" cy="2924458"/>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3598669B-D0E4-4852-9314-50456FAA9A1F}"/>
                  </a:ext>
                </a:extLst>
              </p:cNvPr>
              <p:cNvSpPr txBox="1">
                <a:spLocks noChangeArrowheads="1"/>
              </p:cNvSpPr>
              <p:nvPr/>
            </p:nvSpPr>
            <p:spPr>
              <a:xfrm>
                <a:off x="4086126" y="1098157"/>
                <a:ext cx="5024586" cy="5464720"/>
              </a:xfrm>
              <a:prstGeom prst="rect">
                <a:avLst/>
              </a:prstGeom>
            </p:spPr>
            <p:txBody>
              <a:bodyPr/>
              <a:lstStyle>
                <a:lvl1pPr marL="342900" indent="-342900" algn="l" rtl="0" eaLnBrk="1" fontAlgn="base" hangingPunct="1">
                  <a:spcBef>
                    <a:spcPct val="20000"/>
                  </a:spcBef>
                  <a:spcAft>
                    <a:spcPct val="0"/>
                  </a:spcAft>
                  <a:buClr>
                    <a:schemeClr val="accent1"/>
                  </a:buClr>
                  <a:buSzPct val="65000"/>
                  <a:buFont typeface="Wingdings" pitchFamily="2" charset="2"/>
                  <a:buChar char="n"/>
                  <a:defRPr sz="2800" b="1" kern="1200">
                    <a:solidFill>
                      <a:srgbClr val="006699"/>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4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kern="1200">
                    <a:solidFill>
                      <a:schemeClr val="tx1"/>
                    </a:solidFill>
                    <a:latin typeface="Arial" panose="020B0604020202020204" pitchFamily="34" charset="0"/>
                    <a:ea typeface="+mn-ea"/>
                    <a:cs typeface="+mn-cs"/>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kern="1200">
                    <a:solidFill>
                      <a:schemeClr val="tx1"/>
                    </a:solidFill>
                    <a:latin typeface="Arial" panose="020B0604020202020204" pitchFamily="34" charset="0"/>
                    <a:ea typeface="+mn-ea"/>
                    <a:cs typeface="+mn-cs"/>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500"/>
                  </a:spcBef>
                </a:pPr>
                <a:r>
                  <a:rPr lang="zh-CN" altLang="en-US" sz="2400" dirty="0">
                    <a:latin typeface="Times New Roman" panose="02020603050405020304" pitchFamily="18" charset="0"/>
                  </a:rPr>
                  <a:t>在</a:t>
                </a:r>
                <a:r>
                  <a:rPr lang="en-US" altLang="zh-CN" sz="2400" i="1" dirty="0">
                    <a:latin typeface="Times New Roman" panose="02020603050405020304" pitchFamily="18" charset="0"/>
                  </a:rPr>
                  <a:t>0</a:t>
                </a:r>
                <a:r>
                  <a:rPr lang="en-US" altLang="en-US" sz="2400" i="1" dirty="0">
                    <a:latin typeface="Times New Roman" panose="02020603050405020304" pitchFamily="18" charset="0"/>
                  </a:rPr>
                  <a:t>≤</a:t>
                </a:r>
                <a:r>
                  <a:rPr lang="en-US" altLang="zh-CN" sz="2400" i="1" dirty="0">
                    <a:latin typeface="Times New Roman" panose="02020603050405020304" pitchFamily="18" charset="0"/>
                  </a:rPr>
                  <a:t>t&lt;t</a:t>
                </a:r>
                <a:r>
                  <a:rPr lang="en-US" altLang="zh-CN" sz="2400" i="1" baseline="-25000" dirty="0">
                    <a:latin typeface="Times New Roman" panose="02020603050405020304" pitchFamily="18" charset="0"/>
                  </a:rPr>
                  <a:t>on</a:t>
                </a:r>
                <a:r>
                  <a:rPr lang="zh-CN" altLang="en-US" sz="2400" dirty="0">
                    <a:latin typeface="Times New Roman" panose="02020603050405020304" pitchFamily="18" charset="0"/>
                  </a:rPr>
                  <a:t>期间，</a:t>
                </a:r>
                <a:r>
                  <a:rPr lang="en-US" altLang="zh-CN" sz="2400" b="1" dirty="0"/>
                  <a:t>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𝑼</m:t>
                        </m:r>
                      </m:e>
                      <m:sub>
                        <m:r>
                          <a:rPr lang="en-US" altLang="zh-CN" sz="2400" b="1" i="0" smtClean="0">
                            <a:latin typeface="Cambria Math" panose="02040503050406030204" pitchFamily="18" charset="0"/>
                          </a:rPr>
                          <m:t>𝐠</m:t>
                        </m:r>
                        <m:r>
                          <a:rPr lang="en-US" altLang="zh-CN" sz="2400" b="1" i="1" smtClean="0">
                            <a:latin typeface="Cambria Math" panose="02040503050406030204" pitchFamily="18" charset="0"/>
                          </a:rPr>
                          <m:t>𝟏</m:t>
                        </m:r>
                      </m:sub>
                    </m:sSub>
                  </m:oMath>
                </a14:m>
                <a:r>
                  <a:rPr lang="zh-CN" altLang="en-US" sz="2400" dirty="0">
                    <a:latin typeface="Times New Roman" panose="02020603050405020304" pitchFamily="18" charset="0"/>
                  </a:rPr>
                  <a:t>为正，</a:t>
                </a: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1</a:t>
                </a:r>
                <a:r>
                  <a:rPr lang="zh-CN" altLang="en-US" sz="2400" dirty="0">
                    <a:latin typeface="Times New Roman" panose="02020603050405020304" pitchFamily="18" charset="0"/>
                  </a:rPr>
                  <a:t>导通；</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𝑼</m:t>
                        </m:r>
                      </m:e>
                      <m:sub>
                        <m:r>
                          <a:rPr lang="en-US" altLang="zh-CN" sz="2400">
                            <a:latin typeface="Cambria Math" panose="02040503050406030204" pitchFamily="18" charset="0"/>
                          </a:rPr>
                          <m:t>𝐠</m:t>
                        </m:r>
                        <m:r>
                          <a:rPr lang="en-US" altLang="zh-CN" sz="2400" b="1" i="1" smtClean="0">
                            <a:latin typeface="Cambria Math" panose="02040503050406030204" pitchFamily="18" charset="0"/>
                          </a:rPr>
                          <m:t>𝟐</m:t>
                        </m:r>
                      </m:sub>
                    </m:sSub>
                  </m:oMath>
                </a14:m>
                <a:r>
                  <a:rPr lang="zh-CN" altLang="en-US" sz="2400" dirty="0">
                    <a:latin typeface="Times New Roman" panose="02020603050405020304" pitchFamily="18" charset="0"/>
                  </a:rPr>
                  <a:t>为负，</a:t>
                </a: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关断。电流</a:t>
                </a:r>
                <a:r>
                  <a:rPr lang="en-US" altLang="zh-CN" sz="2400" i="1" dirty="0">
                    <a:latin typeface="Times New Roman" panose="02020603050405020304" pitchFamily="18" charset="0"/>
                  </a:rPr>
                  <a:t>i</a:t>
                </a:r>
                <a:r>
                  <a:rPr lang="en-US" altLang="zh-CN" sz="2400" i="1" baseline="-25000" dirty="0">
                    <a:latin typeface="Times New Roman" panose="02020603050405020304" pitchFamily="18" charset="0"/>
                  </a:rPr>
                  <a:t>d</a:t>
                </a:r>
                <a:r>
                  <a:rPr lang="zh-CN" altLang="en-US" sz="2400" dirty="0">
                    <a:latin typeface="Times New Roman" panose="02020603050405020304" pitchFamily="18" charset="0"/>
                  </a:rPr>
                  <a:t>沿图中的</a:t>
                </a:r>
                <a:r>
                  <a:rPr lang="zh-CN" altLang="en-US" sz="2400" dirty="0">
                    <a:solidFill>
                      <a:srgbClr val="FF0000"/>
                    </a:solidFill>
                    <a:latin typeface="Times New Roman" panose="02020603050405020304" pitchFamily="18" charset="0"/>
                  </a:rPr>
                  <a:t>回路</a:t>
                </a:r>
                <a:r>
                  <a:rPr lang="en-US" altLang="zh-CN" sz="2400" dirty="0">
                    <a:solidFill>
                      <a:srgbClr val="FF0000"/>
                    </a:solidFill>
                    <a:latin typeface="Times New Roman" panose="02020603050405020304" pitchFamily="18" charset="0"/>
                  </a:rPr>
                  <a:t>1</a:t>
                </a:r>
                <a:r>
                  <a:rPr lang="zh-CN" altLang="en-US" sz="2400" dirty="0">
                    <a:latin typeface="Times New Roman" panose="02020603050405020304" pitchFamily="18" charset="0"/>
                  </a:rPr>
                  <a:t>流通。</a:t>
                </a:r>
              </a:p>
              <a:p>
                <a:pPr>
                  <a:spcBef>
                    <a:spcPts val="1500"/>
                  </a:spcBef>
                </a:pPr>
                <a:r>
                  <a:rPr lang="zh-CN" altLang="en-US" sz="2400" dirty="0">
                    <a:latin typeface="Times New Roman" panose="02020603050405020304" pitchFamily="18" charset="0"/>
                  </a:rPr>
                  <a:t>在</a:t>
                </a:r>
                <a:r>
                  <a:rPr lang="en-US" altLang="zh-CN" sz="2400" i="1" dirty="0" err="1">
                    <a:latin typeface="Times New Roman" panose="02020603050405020304" pitchFamily="18" charset="0"/>
                  </a:rPr>
                  <a:t>t</a:t>
                </a:r>
                <a:r>
                  <a:rPr lang="en-US" altLang="zh-CN" sz="2400" i="1" baseline="-25000" dirty="0" err="1">
                    <a:latin typeface="Times New Roman" panose="02020603050405020304" pitchFamily="18" charset="0"/>
                  </a:rPr>
                  <a:t>on</a:t>
                </a:r>
                <a:r>
                  <a:rPr lang="en-US" altLang="zh-CN" sz="2400" i="1" dirty="0" err="1">
                    <a:latin typeface="Times New Roman" panose="02020603050405020304" pitchFamily="18" charset="0"/>
                  </a:rPr>
                  <a:t>≤t</a:t>
                </a:r>
                <a:r>
                  <a:rPr lang="en-US" altLang="zh-CN" sz="2400" i="1" dirty="0">
                    <a:latin typeface="Times New Roman" panose="02020603050405020304" pitchFamily="18" charset="0"/>
                  </a:rPr>
                  <a:t>&lt;T</a:t>
                </a:r>
                <a:r>
                  <a:rPr lang="zh-CN" altLang="en-US" sz="2400" dirty="0">
                    <a:latin typeface="Times New Roman" panose="02020603050405020304" pitchFamily="18" charset="0"/>
                  </a:rPr>
                  <a:t>期间，</a:t>
                </a:r>
                <a:r>
                  <a:rPr lang="en-US" altLang="zh-CN" sz="2400" b="1" dirty="0"/>
                  <a:t>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𝑼</m:t>
                        </m:r>
                      </m:e>
                      <m:sub>
                        <m:r>
                          <a:rPr lang="en-US" altLang="zh-CN" sz="2400" b="1" i="0" smtClean="0">
                            <a:latin typeface="Cambria Math" panose="02040503050406030204" pitchFamily="18" charset="0"/>
                          </a:rPr>
                          <m:t>𝐠</m:t>
                        </m:r>
                        <m:r>
                          <a:rPr lang="en-US" altLang="zh-CN" sz="2400" b="1" i="1" smtClean="0">
                            <a:latin typeface="Cambria Math" panose="02040503050406030204" pitchFamily="18" charset="0"/>
                          </a:rPr>
                          <m:t>𝟏</m:t>
                        </m:r>
                      </m:sub>
                    </m:sSub>
                  </m:oMath>
                </a14:m>
                <a:r>
                  <a:rPr lang="zh-CN" altLang="en-US" sz="2400" dirty="0">
                    <a:latin typeface="Times New Roman" panose="02020603050405020304" pitchFamily="18" charset="0"/>
                  </a:rPr>
                  <a:t>和</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𝑼</m:t>
                        </m:r>
                      </m:e>
                      <m:sub>
                        <m:r>
                          <a:rPr lang="en-US" altLang="zh-CN" sz="2400">
                            <a:latin typeface="Cambria Math" panose="02040503050406030204" pitchFamily="18" charset="0"/>
                          </a:rPr>
                          <m:t>𝐠</m:t>
                        </m:r>
                        <m:r>
                          <a:rPr lang="en-US" altLang="zh-CN" sz="2400" i="1">
                            <a:latin typeface="Cambria Math" panose="02040503050406030204" pitchFamily="18" charset="0"/>
                          </a:rPr>
                          <m:t>𝟐</m:t>
                        </m:r>
                      </m:sub>
                    </m:sSub>
                  </m:oMath>
                </a14:m>
                <a:r>
                  <a:rPr lang="zh-CN" altLang="en-US" sz="2400" dirty="0">
                    <a:latin typeface="Times New Roman" panose="02020603050405020304" pitchFamily="18" charset="0"/>
                  </a:rPr>
                  <a:t>改变极性，</a:t>
                </a: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1</a:t>
                </a:r>
                <a:r>
                  <a:rPr lang="zh-CN" altLang="en-US" sz="2400" dirty="0">
                    <a:latin typeface="Times New Roman" panose="02020603050405020304" pitchFamily="18" charset="0"/>
                  </a:rPr>
                  <a:t>关断，但</a:t>
                </a: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不能立即导通，</a:t>
                </a:r>
                <a:r>
                  <a:rPr lang="en-US" altLang="zh-CN" sz="2400" i="1" dirty="0">
                    <a:latin typeface="Times New Roman" panose="02020603050405020304" pitchFamily="18" charset="0"/>
                  </a:rPr>
                  <a:t>i</a:t>
                </a:r>
                <a:r>
                  <a:rPr lang="en-US" altLang="zh-CN" sz="2400" i="1" baseline="-25000" dirty="0">
                    <a:latin typeface="Times New Roman" panose="02020603050405020304" pitchFamily="18" charset="0"/>
                  </a:rPr>
                  <a:t>d</a:t>
                </a:r>
                <a:r>
                  <a:rPr lang="zh-CN" altLang="en-US" sz="2400" dirty="0">
                    <a:latin typeface="Times New Roman" panose="02020603050405020304" pitchFamily="18" charset="0"/>
                  </a:rPr>
                  <a:t>沿</a:t>
                </a:r>
                <a:r>
                  <a:rPr lang="zh-CN" altLang="en-US" sz="2400" dirty="0">
                    <a:solidFill>
                      <a:srgbClr val="FF0000"/>
                    </a:solidFill>
                    <a:latin typeface="Times New Roman" panose="02020603050405020304" pitchFamily="18" charset="0"/>
                  </a:rPr>
                  <a:t>回路</a:t>
                </a:r>
                <a:r>
                  <a:rPr lang="en-US" altLang="zh-CN" sz="2400" dirty="0">
                    <a:solidFill>
                      <a:srgbClr val="FF0000"/>
                    </a:solidFill>
                    <a:latin typeface="Times New Roman" panose="02020603050405020304" pitchFamily="18" charset="0"/>
                  </a:rPr>
                  <a:t>2</a:t>
                </a:r>
                <a:r>
                  <a:rPr lang="zh-CN" altLang="en-US" sz="2400" dirty="0">
                    <a:latin typeface="Times New Roman" panose="02020603050405020304" pitchFamily="18" charset="0"/>
                  </a:rPr>
                  <a:t>经二极管</a:t>
                </a:r>
                <a:r>
                  <a:rPr lang="en-US" altLang="zh-CN" sz="2400" i="1" dirty="0">
                    <a:latin typeface="Times New Roman" panose="02020603050405020304" pitchFamily="18" charset="0"/>
                  </a:rPr>
                  <a:t>VD</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续流，在</a:t>
                </a:r>
                <a:r>
                  <a:rPr lang="en-US" altLang="zh-CN" sz="2400" i="1" dirty="0">
                    <a:latin typeface="Times New Roman" panose="02020603050405020304" pitchFamily="18" charset="0"/>
                  </a:rPr>
                  <a:t>VD</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两端产生压降给</a:t>
                </a: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施加反压，使得</a:t>
                </a: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失去导通可能。</a:t>
                </a:r>
                <a:endParaRPr lang="en-US" altLang="zh-CN" sz="2400" dirty="0">
                  <a:latin typeface="Times New Roman" panose="02020603050405020304" pitchFamily="18" charset="0"/>
                </a:endParaRPr>
              </a:p>
              <a:p>
                <a:pPr>
                  <a:spcBef>
                    <a:spcPts val="1500"/>
                  </a:spcBef>
                </a:pPr>
                <a:r>
                  <a:rPr lang="zh-CN" altLang="en-US" sz="2400" dirty="0">
                    <a:latin typeface="Times New Roman" panose="02020603050405020304" pitchFamily="18" charset="0"/>
                  </a:rPr>
                  <a:t>在一般电动状态中，</a:t>
                </a:r>
                <a:r>
                  <a:rPr lang="en-US" altLang="zh-CN" sz="2400" i="1" dirty="0">
                    <a:latin typeface="Times New Roman" panose="02020603050405020304" pitchFamily="18" charset="0"/>
                  </a:rPr>
                  <a:t>i</a:t>
                </a:r>
                <a:r>
                  <a:rPr lang="en-US" altLang="zh-CN" sz="2400" i="1" baseline="-25000" dirty="0">
                    <a:latin typeface="Times New Roman" panose="02020603050405020304" pitchFamily="18" charset="0"/>
                  </a:rPr>
                  <a:t>d</a:t>
                </a:r>
                <a:r>
                  <a:rPr lang="zh-CN" altLang="en-US" sz="2400" dirty="0">
                    <a:latin typeface="Times New Roman" panose="02020603050405020304" pitchFamily="18" charset="0"/>
                  </a:rPr>
                  <a:t>始终为正值。</a:t>
                </a:r>
              </a:p>
              <a:p>
                <a:pPr>
                  <a:spcBef>
                    <a:spcPts val="1500"/>
                  </a:spcBef>
                </a:pP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1</a:t>
                </a:r>
                <a:r>
                  <a:rPr lang="zh-CN" altLang="en-US" sz="2400" dirty="0">
                    <a:latin typeface="Times New Roman" panose="02020603050405020304" pitchFamily="18" charset="0"/>
                  </a:rPr>
                  <a:t>和</a:t>
                </a:r>
                <a:r>
                  <a:rPr lang="en-US" altLang="zh-CN" sz="2400" i="1" dirty="0">
                    <a:latin typeface="Times New Roman" panose="02020603050405020304" pitchFamily="18" charset="0"/>
                  </a:rPr>
                  <a:t>VD</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交替导通， </a:t>
                </a:r>
                <a:r>
                  <a:rPr lang="en-US" altLang="zh-CN" sz="2400" i="1" dirty="0">
                    <a:latin typeface="Times New Roman" panose="02020603050405020304" pitchFamily="18" charset="0"/>
                  </a:rPr>
                  <a:t>VT</a:t>
                </a:r>
                <a:r>
                  <a:rPr lang="en-US" altLang="zh-CN" sz="2400" baseline="-25000" dirty="0">
                    <a:latin typeface="Times New Roman" panose="02020603050405020304" pitchFamily="18" charset="0"/>
                  </a:rPr>
                  <a:t>2</a:t>
                </a:r>
                <a:r>
                  <a:rPr lang="zh-CN" altLang="en-US" sz="2400" dirty="0">
                    <a:latin typeface="Times New Roman" panose="02020603050405020304" pitchFamily="18" charset="0"/>
                  </a:rPr>
                  <a:t>和</a:t>
                </a:r>
                <a:r>
                  <a:rPr lang="en-US" altLang="zh-CN" sz="2400" i="1" dirty="0">
                    <a:latin typeface="Times New Roman" panose="02020603050405020304" pitchFamily="18" charset="0"/>
                  </a:rPr>
                  <a:t>VD</a:t>
                </a:r>
                <a:r>
                  <a:rPr lang="en-US" altLang="zh-CN" sz="2400" baseline="-25000" dirty="0">
                    <a:latin typeface="Times New Roman" panose="02020603050405020304" pitchFamily="18" charset="0"/>
                  </a:rPr>
                  <a:t>1</a:t>
                </a:r>
                <a:r>
                  <a:rPr lang="zh-CN" altLang="en-US" sz="2400" dirty="0">
                    <a:latin typeface="Times New Roman" panose="02020603050405020304" pitchFamily="18" charset="0"/>
                  </a:rPr>
                  <a:t>始终关断。 </a:t>
                </a:r>
              </a:p>
            </p:txBody>
          </p:sp>
        </mc:Choice>
        <mc:Fallback xmlns="">
          <p:sp>
            <p:nvSpPr>
              <p:cNvPr id="8" name="Rectangle 3">
                <a:extLst>
                  <a:ext uri="{FF2B5EF4-FFF2-40B4-BE49-F238E27FC236}">
                    <a16:creationId xmlns:a16="http://schemas.microsoft.com/office/drawing/2014/main" id="{3598669B-D0E4-4852-9314-50456FAA9A1F}"/>
                  </a:ext>
                </a:extLst>
              </p:cNvPr>
              <p:cNvSpPr txBox="1">
                <a:spLocks noRot="1" noChangeAspect="1" noMove="1" noResize="1" noEditPoints="1" noAdjustHandles="1" noChangeArrowheads="1" noChangeShapeType="1" noTextEdit="1"/>
              </p:cNvSpPr>
              <p:nvPr/>
            </p:nvSpPr>
            <p:spPr>
              <a:xfrm>
                <a:off x="4086126" y="1098157"/>
                <a:ext cx="5024586" cy="5464720"/>
              </a:xfrm>
              <a:prstGeom prst="rect">
                <a:avLst/>
              </a:prstGeom>
              <a:blipFill>
                <a:blip r:embed="rId6"/>
                <a:stretch>
                  <a:fillRect l="-485" t="-1226" r="-7394"/>
                </a:stretch>
              </a:blipFill>
            </p:spPr>
            <p:txBody>
              <a:bodyPr/>
              <a:lstStyle/>
              <a:p>
                <a:r>
                  <a:rPr lang="zh-CN" altLang="en-US">
                    <a:noFill/>
                  </a:rPr>
                  <a:t> </a:t>
                </a:r>
              </a:p>
            </p:txBody>
          </p:sp>
        </mc:Fallback>
      </mc:AlternateContent>
      <p:sp>
        <p:nvSpPr>
          <p:cNvPr id="9" name="Rectangle 2">
            <a:extLst>
              <a:ext uri="{FF2B5EF4-FFF2-40B4-BE49-F238E27FC236}">
                <a16:creationId xmlns:a16="http://schemas.microsoft.com/office/drawing/2014/main" id="{42DFD580-2DE0-4622-811D-52518E107A7A}"/>
              </a:ext>
            </a:extLst>
          </p:cNvPr>
          <p:cNvSpPr txBox="1">
            <a:spLocks noChangeArrowheads="1"/>
          </p:cNvSpPr>
          <p:nvPr/>
        </p:nvSpPr>
        <p:spPr>
          <a:xfrm>
            <a:off x="4245587" y="562521"/>
            <a:ext cx="4924598" cy="701675"/>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pPr algn="ctr"/>
            <a:r>
              <a:rPr lang="zh-CN" altLang="en-US" sz="3200" b="1" dirty="0">
                <a:solidFill>
                  <a:srgbClr val="FF0000"/>
                </a:solidFill>
                <a:latin typeface="Times New Roman" panose="02020603050405020304" pitchFamily="18" charset="0"/>
              </a:rPr>
              <a:t>一般电动状态</a:t>
            </a:r>
          </a:p>
        </p:txBody>
      </p:sp>
    </p:spTree>
    <p:extLst>
      <p:ext uri="{BB962C8B-B14F-4D97-AF65-F5344CB8AC3E}">
        <p14:creationId xmlns:p14="http://schemas.microsoft.com/office/powerpoint/2010/main" val="243398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ChangeArrowheads="1"/>
          </p:cNvSpPr>
          <p:nvPr/>
        </p:nvSpPr>
        <p:spPr bwMode="auto">
          <a:xfrm>
            <a:off x="0" y="1604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8069" name="Rectangle 9"/>
              <p:cNvSpPr>
                <a:spLocks noChangeArrowheads="1"/>
              </p:cNvSpPr>
              <p:nvPr/>
            </p:nvSpPr>
            <p:spPr bwMode="auto">
              <a:xfrm>
                <a:off x="4031432" y="1124784"/>
                <a:ext cx="5005064" cy="1200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kumimoji="0" lang="zh-CN" altLang="en-US" dirty="0">
                    <a:solidFill>
                      <a:schemeClr val="tx1"/>
                    </a:solidFill>
                    <a:latin typeface="Arial" panose="020B0604020202020204" pitchFamily="34" charset="0"/>
                  </a:rPr>
                  <a:t>减小控制电压，使得</a:t>
                </a:r>
                <a:r>
                  <a:rPr kumimoji="0" lang="en-US" altLang="zh-CN" i="1" u="none" strike="noStrike" kern="1200" cap="none" spc="0" normalizeH="0" baseline="0" noProof="0" dirty="0">
                    <a:ln>
                      <a:noFill/>
                    </a:ln>
                    <a:solidFill>
                      <a:schemeClr val="tx1"/>
                    </a:solidFill>
                    <a:effectLst/>
                    <a:uLnTx/>
                    <a:uFillTx/>
                    <a:ea typeface="宋体"/>
                  </a:rPr>
                  <a:t>U</a:t>
                </a:r>
                <a:r>
                  <a:rPr kumimoji="0" lang="en-US" altLang="zh-CN" u="none" strike="noStrike" kern="1200" cap="none" spc="0" normalizeH="0" baseline="-25000" noProof="0" dirty="0">
                    <a:ln>
                      <a:noFill/>
                    </a:ln>
                    <a:solidFill>
                      <a:schemeClr val="tx1"/>
                    </a:solidFill>
                    <a:effectLst/>
                    <a:uLnTx/>
                    <a:uFillTx/>
                    <a:ea typeface="宋体"/>
                  </a:rPr>
                  <a:t>g1</a:t>
                </a:r>
                <a:r>
                  <a:rPr kumimoji="0" lang="zh-CN" altLang="en-US" dirty="0">
                    <a:solidFill>
                      <a:schemeClr val="tx1"/>
                    </a:solidFill>
                    <a:latin typeface="Arial" panose="020B0604020202020204" pitchFamily="34" charset="0"/>
                  </a:rPr>
                  <a:t>的正脉冲比负脉冲</a:t>
                </a:r>
                <a:r>
                  <a:rPr kumimoji="0" lang="zh-CN" altLang="en-US" dirty="0">
                    <a:solidFill>
                      <a:schemeClr val="tx1"/>
                    </a:solidFill>
                    <a:latin typeface="Verdana" panose="020B0604030504040204" pitchFamily="34" charset="0"/>
                  </a:rPr>
                  <a:t>窄</a:t>
                </a:r>
                <a14:m>
                  <m:oMath xmlns:m="http://schemas.openxmlformats.org/officeDocument/2006/math">
                    <m:r>
                      <a:rPr kumimoji="0" lang="en-US" altLang="zh-CN" b="0" i="1" smtClean="0">
                        <a:solidFill>
                          <a:schemeClr val="tx1"/>
                        </a:solidFill>
                        <a:latin typeface="Cambria Math" panose="02040503050406030204" pitchFamily="18" charset="0"/>
                      </a:rPr>
                      <m:t>→</m:t>
                    </m:r>
                  </m:oMath>
                </a14:m>
                <a:r>
                  <a:rPr kumimoji="0" lang="zh-CN" altLang="en-US" dirty="0">
                    <a:solidFill>
                      <a:schemeClr val="tx1"/>
                    </a:solidFill>
                    <a:latin typeface="Arial" panose="020B0604020202020204" pitchFamily="34" charset="0"/>
                  </a:rPr>
                  <a:t>电枢电压</a:t>
                </a:r>
                <a14:m>
                  <m:oMath xmlns:m="http://schemas.openxmlformats.org/officeDocument/2006/math">
                    <m:sSub>
                      <m:sSubPr>
                        <m:ctrlPr>
                          <a:rPr kumimoji="0" lang="en-US" altLang="zh-CN" b="0" i="1" smtClean="0">
                            <a:solidFill>
                              <a:schemeClr val="tx1"/>
                            </a:solidFill>
                            <a:latin typeface="Cambria Math" panose="02040503050406030204" pitchFamily="18" charset="0"/>
                          </a:rPr>
                        </m:ctrlPr>
                      </m:sSubPr>
                      <m:e>
                        <m:r>
                          <a:rPr kumimoji="0" lang="en-US" altLang="zh-CN" b="0" i="1" smtClean="0">
                            <a:solidFill>
                              <a:schemeClr val="tx1"/>
                            </a:solidFill>
                            <a:latin typeface="Cambria Math" panose="02040503050406030204" pitchFamily="18" charset="0"/>
                          </a:rPr>
                          <m:t>𝑈</m:t>
                        </m:r>
                      </m:e>
                      <m:sub>
                        <m:r>
                          <a:rPr kumimoji="0" lang="en-US" altLang="zh-CN" b="0" i="1" smtClean="0">
                            <a:solidFill>
                              <a:schemeClr val="tx1"/>
                            </a:solidFill>
                            <a:latin typeface="Cambria Math" panose="02040503050406030204" pitchFamily="18" charset="0"/>
                          </a:rPr>
                          <m:t>𝑑</m:t>
                        </m:r>
                      </m:sub>
                    </m:sSub>
                  </m:oMath>
                </a14:m>
                <a:r>
                  <a:rPr kumimoji="0" lang="zh-CN" altLang="en-US" dirty="0">
                    <a:solidFill>
                      <a:schemeClr val="tx1"/>
                    </a:solidFill>
                    <a:latin typeface="Arial" panose="020B0604020202020204" pitchFamily="34" charset="0"/>
                  </a:rPr>
                  <a:t>减小</a:t>
                </a:r>
                <a14:m>
                  <m:oMath xmlns:m="http://schemas.openxmlformats.org/officeDocument/2006/math">
                    <m:r>
                      <a:rPr kumimoji="0" lang="en-US" altLang="zh-CN" i="1">
                        <a:solidFill>
                          <a:schemeClr val="tx1"/>
                        </a:solidFill>
                        <a:latin typeface="Cambria Math" panose="02040503050406030204" pitchFamily="18" charset="0"/>
                      </a:rPr>
                      <m:t>→</m:t>
                    </m:r>
                    <m:r>
                      <a:rPr kumimoji="0" lang="en-US" altLang="zh-CN" b="0" i="1" smtClean="0">
                        <a:solidFill>
                          <a:schemeClr val="tx1"/>
                        </a:solidFill>
                        <a:latin typeface="Cambria Math" panose="02040503050406030204" pitchFamily="18" charset="0"/>
                      </a:rPr>
                      <m:t>𝐸</m:t>
                    </m:r>
                    <m:r>
                      <a:rPr kumimoji="0" lang="en-US" altLang="zh-CN" b="0" i="1" smtClean="0">
                        <a:solidFill>
                          <a:schemeClr val="tx1"/>
                        </a:solidFill>
                        <a:latin typeface="Cambria Math" panose="02040503050406030204" pitchFamily="18" charset="0"/>
                      </a:rPr>
                      <m:t>&gt;</m:t>
                    </m:r>
                    <m:sSub>
                      <m:sSubPr>
                        <m:ctrlPr>
                          <a:rPr kumimoji="0" lang="en-US" altLang="zh-CN" b="0" i="1" smtClean="0">
                            <a:solidFill>
                              <a:schemeClr val="tx1"/>
                            </a:solidFill>
                            <a:latin typeface="Cambria Math" panose="02040503050406030204" pitchFamily="18" charset="0"/>
                          </a:rPr>
                        </m:ctrlPr>
                      </m:sSubPr>
                      <m:e>
                        <m:r>
                          <a:rPr kumimoji="0" lang="en-US" altLang="zh-CN" b="0" i="1" smtClean="0">
                            <a:solidFill>
                              <a:schemeClr val="tx1"/>
                            </a:solidFill>
                            <a:latin typeface="Cambria Math" panose="02040503050406030204" pitchFamily="18" charset="0"/>
                          </a:rPr>
                          <m:t>𝑈</m:t>
                        </m:r>
                      </m:e>
                      <m:sub>
                        <m:r>
                          <a:rPr kumimoji="0" lang="en-US" altLang="zh-CN" b="0" i="1" smtClean="0">
                            <a:solidFill>
                              <a:schemeClr val="tx1"/>
                            </a:solidFill>
                            <a:latin typeface="Cambria Math" panose="02040503050406030204" pitchFamily="18" charset="0"/>
                          </a:rPr>
                          <m:t>𝑑</m:t>
                        </m:r>
                      </m:sub>
                    </m:sSub>
                  </m:oMath>
                </a14:m>
                <a:r>
                  <a:rPr kumimoji="0" lang="en-US" altLang="zh-CN" dirty="0">
                    <a:solidFill>
                      <a:schemeClr val="tx1"/>
                    </a:solidFill>
                  </a:rPr>
                  <a:t> </a:t>
                </a:r>
                <a14:m>
                  <m:oMath xmlns:m="http://schemas.openxmlformats.org/officeDocument/2006/math">
                    <m:r>
                      <a:rPr kumimoji="0" lang="en-US" altLang="zh-CN" i="1">
                        <a:solidFill>
                          <a:schemeClr val="tx1"/>
                        </a:solidFill>
                        <a:latin typeface="Cambria Math" panose="02040503050406030204" pitchFamily="18" charset="0"/>
                      </a:rPr>
                      <m:t>→</m:t>
                    </m:r>
                    <m:sSub>
                      <m:sSubPr>
                        <m:ctrlPr>
                          <a:rPr kumimoji="0" lang="en-US" altLang="zh-CN" b="0" i="1" smtClean="0">
                            <a:solidFill>
                              <a:schemeClr val="tx1"/>
                            </a:solidFill>
                            <a:latin typeface="Cambria Math" panose="02040503050406030204" pitchFamily="18" charset="0"/>
                          </a:rPr>
                        </m:ctrlPr>
                      </m:sSubPr>
                      <m:e>
                        <m:r>
                          <a:rPr kumimoji="0" lang="en-US" altLang="zh-CN" b="0" i="1" smtClean="0">
                            <a:solidFill>
                              <a:schemeClr val="tx1"/>
                            </a:solidFill>
                            <a:latin typeface="Cambria Math" panose="02040503050406030204" pitchFamily="18" charset="0"/>
                          </a:rPr>
                          <m:t>𝑖</m:t>
                        </m:r>
                      </m:e>
                      <m:sub>
                        <m:r>
                          <a:rPr kumimoji="0" lang="en-US" altLang="zh-CN" b="0" i="1" smtClean="0">
                            <a:solidFill>
                              <a:schemeClr val="tx1"/>
                            </a:solidFill>
                            <a:latin typeface="Cambria Math" panose="02040503050406030204" pitchFamily="18" charset="0"/>
                          </a:rPr>
                          <m:t>𝑑</m:t>
                        </m:r>
                      </m:sub>
                    </m:sSub>
                  </m:oMath>
                </a14:m>
                <a:r>
                  <a:rPr kumimoji="0" lang="zh-CN" altLang="en-US" dirty="0">
                    <a:solidFill>
                      <a:schemeClr val="tx1"/>
                    </a:solidFill>
                    <a:latin typeface="Arial" panose="020B0604020202020204" pitchFamily="34" charset="0"/>
                  </a:rPr>
                  <a:t>反向</a:t>
                </a:r>
                <a14:m>
                  <m:oMath xmlns:m="http://schemas.openxmlformats.org/officeDocument/2006/math">
                    <m:r>
                      <a:rPr kumimoji="0" lang="en-US" altLang="zh-CN" i="1">
                        <a:solidFill>
                          <a:schemeClr val="tx1"/>
                        </a:solidFill>
                        <a:latin typeface="Cambria Math" panose="02040503050406030204" pitchFamily="18" charset="0"/>
                      </a:rPr>
                      <m:t>→</m:t>
                    </m:r>
                    <m:r>
                      <a:rPr kumimoji="0" lang="en-US" altLang="zh-CN" b="0" i="1" smtClean="0">
                        <a:solidFill>
                          <a:schemeClr val="tx1"/>
                        </a:solidFill>
                        <a:latin typeface="Cambria Math" panose="02040503050406030204" pitchFamily="18" charset="0"/>
                      </a:rPr>
                      <m:t>𝑉</m:t>
                    </m:r>
                    <m:sSub>
                      <m:sSubPr>
                        <m:ctrlPr>
                          <a:rPr kumimoji="0" lang="en-US" altLang="zh-CN" b="0" i="1" smtClean="0">
                            <a:solidFill>
                              <a:schemeClr val="tx1"/>
                            </a:solidFill>
                            <a:latin typeface="Cambria Math" panose="02040503050406030204" pitchFamily="18" charset="0"/>
                          </a:rPr>
                        </m:ctrlPr>
                      </m:sSubPr>
                      <m:e>
                        <m:r>
                          <a:rPr kumimoji="0" lang="en-US" altLang="zh-CN" b="0" i="1" smtClean="0">
                            <a:solidFill>
                              <a:schemeClr val="tx1"/>
                            </a:solidFill>
                            <a:latin typeface="Cambria Math" panose="02040503050406030204" pitchFamily="18" charset="0"/>
                          </a:rPr>
                          <m:t>𝐷</m:t>
                        </m:r>
                      </m:e>
                      <m:sub>
                        <m:r>
                          <a:rPr kumimoji="0" lang="en-US" altLang="zh-CN" b="0" i="1" smtClean="0">
                            <a:solidFill>
                              <a:schemeClr val="tx1"/>
                            </a:solidFill>
                            <a:latin typeface="Cambria Math" panose="02040503050406030204" pitchFamily="18" charset="0"/>
                          </a:rPr>
                          <m:t>2</m:t>
                        </m:r>
                      </m:sub>
                    </m:sSub>
                  </m:oMath>
                </a14:m>
                <a:r>
                  <a:rPr kumimoji="0" lang="zh-CN" altLang="en-US" dirty="0">
                    <a:solidFill>
                      <a:schemeClr val="tx1"/>
                    </a:solidFill>
                    <a:latin typeface="Arial" panose="020B0604020202020204" pitchFamily="34" charset="0"/>
                  </a:rPr>
                  <a:t>截止。</a:t>
                </a:r>
              </a:p>
            </p:txBody>
          </p:sp>
        </mc:Choice>
        <mc:Fallback xmlns="">
          <p:sp>
            <p:nvSpPr>
              <p:cNvPr id="88069" name="Rectangle 9"/>
              <p:cNvSpPr>
                <a:spLocks noRot="1" noChangeAspect="1" noMove="1" noResize="1" noEditPoints="1" noAdjustHandles="1" noChangeArrowheads="1" noChangeShapeType="1" noTextEdit="1"/>
              </p:cNvSpPr>
              <p:nvPr/>
            </p:nvSpPr>
            <p:spPr bwMode="auto">
              <a:xfrm>
                <a:off x="4031432" y="1124784"/>
                <a:ext cx="5005064" cy="1200329"/>
              </a:xfrm>
              <a:prstGeom prst="rect">
                <a:avLst/>
              </a:prstGeom>
              <a:blipFill>
                <a:blip r:embed="rId3"/>
                <a:stretch>
                  <a:fillRect l="-1827" t="-5612" b="-96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88072" name="Picture 15" descr="0211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2471649"/>
            <a:ext cx="3455988" cy="390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3" name="Text Box 7"/>
          <p:cNvSpPr txBox="1">
            <a:spLocks noChangeArrowheads="1"/>
          </p:cNvSpPr>
          <p:nvPr/>
        </p:nvSpPr>
        <p:spPr bwMode="auto">
          <a:xfrm>
            <a:off x="467123" y="6381328"/>
            <a:ext cx="32403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dirty="0">
                <a:solidFill>
                  <a:schemeClr val="tx1"/>
                </a:solidFill>
              </a:rPr>
              <a:t>制动状态的电压、电流波形 </a:t>
            </a:r>
          </a:p>
        </p:txBody>
      </p:sp>
      <p:graphicFrame>
        <p:nvGraphicFramePr>
          <p:cNvPr id="2" name="对象 4">
            <a:extLst>
              <a:ext uri="{FF2B5EF4-FFF2-40B4-BE49-F238E27FC236}">
                <a16:creationId xmlns:a16="http://schemas.microsoft.com/office/drawing/2014/main" id="{4B6EB825-806B-4CF5-AD58-C736579C9FA4}"/>
              </a:ext>
            </a:extLst>
          </p:cNvPr>
          <p:cNvGraphicFramePr>
            <a:graphicFrameLocks noChangeAspect="1"/>
          </p:cNvGraphicFramePr>
          <p:nvPr>
            <p:extLst>
              <p:ext uri="{D42A27DB-BD31-4B8C-83A1-F6EECF244321}">
                <p14:modId xmlns:p14="http://schemas.microsoft.com/office/powerpoint/2010/main" val="3913286894"/>
              </p:ext>
            </p:extLst>
          </p:nvPr>
        </p:nvGraphicFramePr>
        <p:xfrm>
          <a:off x="107504" y="168304"/>
          <a:ext cx="3816424" cy="2717771"/>
        </p:xfrm>
        <a:graphic>
          <a:graphicData uri="http://schemas.openxmlformats.org/presentationml/2006/ole">
            <mc:AlternateContent xmlns:mc="http://schemas.openxmlformats.org/markup-compatibility/2006">
              <mc:Choice xmlns:v="urn:schemas-microsoft-com:vml" Requires="v">
                <p:oleObj spid="_x0000_s22762" r:id="rId5" imgW="2485390" imgH="1771015" progId="Visio.Drawing.11">
                  <p:embed/>
                </p:oleObj>
              </mc:Choice>
              <mc:Fallback>
                <p:oleObj r:id="rId5" imgW="2485390" imgH="1771015" progId="Visio.Drawing.11">
                  <p:embed/>
                  <p:pic>
                    <p:nvPicPr>
                      <p:cNvPr id="2" name="对象 4">
                        <a:extLst>
                          <a:ext uri="{FF2B5EF4-FFF2-40B4-BE49-F238E27FC236}">
                            <a16:creationId xmlns:a16="http://schemas.microsoft.com/office/drawing/2014/main" id="{B5B3047D-C254-442E-AA9A-40B997A6D2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168304"/>
                        <a:ext cx="3816424" cy="2717771"/>
                      </a:xfrm>
                      <a:prstGeom prst="rect">
                        <a:avLst/>
                      </a:prstGeom>
                      <a:noFill/>
                      <a:ln>
                        <a:noFill/>
                      </a:ln>
                    </p:spPr>
                  </p:pic>
                </p:oleObj>
              </mc:Fallback>
            </mc:AlternateContent>
          </a:graphicData>
        </a:graphic>
      </p:graphicFrame>
      <p:sp>
        <p:nvSpPr>
          <p:cNvPr id="14" name="Rectangle 3">
            <a:extLst>
              <a:ext uri="{FF2B5EF4-FFF2-40B4-BE49-F238E27FC236}">
                <a16:creationId xmlns:a16="http://schemas.microsoft.com/office/drawing/2014/main" id="{7785CC46-5607-47D8-83C2-3F22221D926A}"/>
              </a:ext>
            </a:extLst>
          </p:cNvPr>
          <p:cNvSpPr txBox="1">
            <a:spLocks noChangeArrowheads="1"/>
          </p:cNvSpPr>
          <p:nvPr/>
        </p:nvSpPr>
        <p:spPr>
          <a:xfrm>
            <a:off x="3552478" y="2447097"/>
            <a:ext cx="5472212" cy="4829175"/>
          </a:xfrm>
          <a:prstGeom prst="rect">
            <a:avLst/>
          </a:prstGeom>
        </p:spPr>
        <p:txBody>
          <a:bodyPr/>
          <a:lstStyle>
            <a:lvl1pPr marL="342900" indent="-342900" algn="l" rtl="0" eaLnBrk="1" fontAlgn="base" hangingPunct="1">
              <a:spcBef>
                <a:spcPct val="20000"/>
              </a:spcBef>
              <a:spcAft>
                <a:spcPct val="0"/>
              </a:spcAft>
              <a:buClr>
                <a:schemeClr val="accent1"/>
              </a:buClr>
              <a:buSzPct val="65000"/>
              <a:buFont typeface="Wingdings" pitchFamily="2" charset="2"/>
              <a:buChar char="n"/>
              <a:defRPr sz="2800" b="1" kern="1200">
                <a:solidFill>
                  <a:srgbClr val="006699"/>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4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kern="1200">
                <a:solidFill>
                  <a:schemeClr val="tx1"/>
                </a:solidFill>
                <a:latin typeface="Arial" panose="020B0604020202020204" pitchFamily="34" charset="0"/>
                <a:ea typeface="+mn-ea"/>
                <a:cs typeface="+mn-cs"/>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kern="1200">
                <a:solidFill>
                  <a:schemeClr val="tx1"/>
                </a:solidFill>
                <a:latin typeface="Arial" panose="020B0604020202020204" pitchFamily="34" charset="0"/>
                <a:ea typeface="+mn-ea"/>
                <a:cs typeface="+mn-cs"/>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500"/>
              </a:spcBef>
            </a:pPr>
            <a:r>
              <a:rPr lang="zh-CN" altLang="en-US" sz="2400" dirty="0">
                <a:latin typeface="Times New Roman" panose="02020603050405020304" pitchFamily="18" charset="0"/>
              </a:rPr>
              <a:t>在</a:t>
            </a:r>
            <a:r>
              <a:rPr lang="en-US" altLang="zh-CN" sz="2400" i="1" dirty="0" err="1">
                <a:latin typeface="Times New Roman" panose="02020603050405020304" pitchFamily="18" charset="0"/>
              </a:rPr>
              <a:t>t</a:t>
            </a:r>
            <a:r>
              <a:rPr lang="en-US" altLang="zh-CN" sz="2400" i="1" baseline="-25000" dirty="0" err="1">
                <a:latin typeface="Times New Roman" panose="02020603050405020304" pitchFamily="18" charset="0"/>
              </a:rPr>
              <a:t>on</a:t>
            </a:r>
            <a:r>
              <a:rPr lang="en-US" altLang="zh-CN" sz="2400" i="1" dirty="0" err="1">
                <a:latin typeface="Times New Roman" panose="02020603050405020304" pitchFamily="18" charset="0"/>
              </a:rPr>
              <a:t>≤t</a:t>
            </a:r>
            <a:r>
              <a:rPr lang="en-US" altLang="zh-CN" sz="2400" i="1" dirty="0">
                <a:latin typeface="Times New Roman" panose="02020603050405020304" pitchFamily="18" charset="0"/>
              </a:rPr>
              <a:t>&lt;T</a:t>
            </a:r>
            <a:r>
              <a:rPr lang="zh-CN" altLang="en-US" sz="2400" dirty="0">
                <a:latin typeface="Times New Roman" panose="02020603050405020304" pitchFamily="18" charset="0"/>
              </a:rPr>
              <a:t>期间，</a:t>
            </a:r>
            <a:r>
              <a:rPr lang="en-US" altLang="zh-CN" sz="2400" i="1" dirty="0">
                <a:latin typeface="Times New Roman" panose="02020603050405020304" pitchFamily="18" charset="0"/>
              </a:rPr>
              <a:t>U</a:t>
            </a:r>
            <a:r>
              <a:rPr lang="en-US" altLang="zh-CN" sz="2400" i="1" baseline="-25000" dirty="0">
                <a:latin typeface="Times New Roman" panose="02020603050405020304" pitchFamily="18" charset="0"/>
              </a:rPr>
              <a:t>g2</a:t>
            </a:r>
            <a:r>
              <a:rPr lang="zh-CN" altLang="en-US" sz="2400" dirty="0">
                <a:latin typeface="Times New Roman" panose="02020603050405020304" pitchFamily="18" charset="0"/>
              </a:rPr>
              <a:t>为正，</a:t>
            </a: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导通，在感应电动势</a:t>
            </a:r>
            <a:r>
              <a:rPr lang="en-US" altLang="zh-CN" sz="2400" i="1" dirty="0">
                <a:latin typeface="Times New Roman" panose="02020603050405020304" pitchFamily="18" charset="0"/>
              </a:rPr>
              <a:t>E</a:t>
            </a:r>
            <a:r>
              <a:rPr lang="zh-CN" altLang="en-US" sz="2400" dirty="0">
                <a:latin typeface="Times New Roman" panose="02020603050405020304" pitchFamily="18" charset="0"/>
              </a:rPr>
              <a:t>的作用下，反向电流沿</a:t>
            </a:r>
            <a:r>
              <a:rPr lang="zh-CN" altLang="en-US" sz="2400" dirty="0">
                <a:solidFill>
                  <a:srgbClr val="FF0000"/>
                </a:solidFill>
                <a:latin typeface="Times New Roman" panose="02020603050405020304" pitchFamily="18" charset="0"/>
              </a:rPr>
              <a:t>回路</a:t>
            </a:r>
            <a:r>
              <a:rPr lang="en-US" altLang="zh-CN" sz="2400" dirty="0">
                <a:solidFill>
                  <a:srgbClr val="FF0000"/>
                </a:solidFill>
                <a:latin typeface="Times New Roman" panose="02020603050405020304" pitchFamily="18" charset="0"/>
              </a:rPr>
              <a:t>3</a:t>
            </a:r>
            <a:r>
              <a:rPr lang="zh-CN" altLang="en-US" sz="2400" dirty="0">
                <a:latin typeface="Times New Roman" panose="02020603050405020304" pitchFamily="18" charset="0"/>
              </a:rPr>
              <a:t>能耗制动。</a:t>
            </a:r>
          </a:p>
          <a:p>
            <a:pPr>
              <a:spcBef>
                <a:spcPts val="1500"/>
              </a:spcBef>
            </a:pPr>
            <a:r>
              <a:rPr lang="zh-CN" altLang="en-US" sz="2400" dirty="0">
                <a:latin typeface="Times New Roman" panose="02020603050405020304" pitchFamily="18" charset="0"/>
              </a:rPr>
              <a:t>在</a:t>
            </a:r>
            <a:r>
              <a:rPr lang="en-US" altLang="zh-CN" sz="2400" i="1" dirty="0" err="1">
                <a:latin typeface="Times New Roman" panose="02020603050405020304" pitchFamily="18" charset="0"/>
              </a:rPr>
              <a:t>T≤t</a:t>
            </a:r>
            <a:r>
              <a:rPr lang="en-US" altLang="zh-CN" sz="2400" i="1" dirty="0">
                <a:latin typeface="Times New Roman" panose="02020603050405020304" pitchFamily="18" charset="0"/>
              </a:rPr>
              <a:t>&lt;</a:t>
            </a:r>
            <a:r>
              <a:rPr lang="en-US" altLang="zh-CN" sz="2400" i="1" dirty="0" err="1">
                <a:latin typeface="Times New Roman" panose="02020603050405020304" pitchFamily="18" charset="0"/>
              </a:rPr>
              <a:t>T+t</a:t>
            </a:r>
            <a:r>
              <a:rPr lang="en-US" altLang="zh-CN" sz="2400" i="1" baseline="-25000" dirty="0" err="1">
                <a:latin typeface="Times New Roman" panose="02020603050405020304" pitchFamily="18" charset="0"/>
              </a:rPr>
              <a:t>on</a:t>
            </a:r>
            <a:r>
              <a:rPr lang="zh-CN" altLang="en-US" sz="2400" dirty="0">
                <a:latin typeface="Times New Roman" panose="02020603050405020304" pitchFamily="18" charset="0"/>
              </a:rPr>
              <a:t>（即下一周期的</a:t>
            </a:r>
            <a:r>
              <a:rPr lang="en-US" altLang="zh-CN" sz="2400" i="1" dirty="0">
                <a:latin typeface="Times New Roman" panose="02020603050405020304" pitchFamily="18" charset="0"/>
              </a:rPr>
              <a:t>0≤t&lt;t</a:t>
            </a:r>
            <a:r>
              <a:rPr lang="en-US" altLang="zh-CN" sz="2400" i="1" baseline="-25000" dirty="0">
                <a:latin typeface="Times New Roman" panose="02020603050405020304" pitchFamily="18" charset="0"/>
              </a:rPr>
              <a:t>on</a:t>
            </a:r>
            <a:r>
              <a:rPr lang="zh-CN" altLang="en-US" sz="2400" dirty="0">
                <a:latin typeface="Times New Roman" panose="02020603050405020304" pitchFamily="18" charset="0"/>
              </a:rPr>
              <a:t>）期间，</a:t>
            </a:r>
            <a:r>
              <a:rPr lang="en-US" altLang="zh-CN" sz="2400" i="1" dirty="0">
                <a:latin typeface="Times New Roman" panose="02020603050405020304" pitchFamily="18" charset="0"/>
              </a:rPr>
              <a:t>V</a:t>
            </a:r>
            <a:r>
              <a:rPr lang="en-US" altLang="zh-CN" sz="2400" i="1" baseline="-25000" dirty="0">
                <a:latin typeface="Times New Roman" panose="02020603050405020304" pitchFamily="18" charset="0"/>
              </a:rPr>
              <a:t>g2</a:t>
            </a:r>
            <a:r>
              <a:rPr lang="zh-CN" altLang="en-US" sz="2400" dirty="0">
                <a:latin typeface="Times New Roman" panose="02020603050405020304" pitchFamily="18" charset="0"/>
              </a:rPr>
              <a:t>为负， </a:t>
            </a: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关断，</a:t>
            </a:r>
            <a:r>
              <a:rPr lang="en-US" altLang="zh-CN" sz="2400" dirty="0">
                <a:latin typeface="Times New Roman" panose="02020603050405020304" pitchFamily="18" charset="0"/>
              </a:rPr>
              <a:t>-</a:t>
            </a:r>
            <a:r>
              <a:rPr lang="en-US" altLang="zh-CN" sz="2400" i="1" dirty="0">
                <a:latin typeface="Times New Roman" panose="02020603050405020304" pitchFamily="18" charset="0"/>
              </a:rPr>
              <a:t>i</a:t>
            </a:r>
            <a:r>
              <a:rPr lang="en-US" altLang="zh-CN" sz="2400" i="1" baseline="-25000" dirty="0">
                <a:latin typeface="Times New Roman" panose="02020603050405020304" pitchFamily="18" charset="0"/>
              </a:rPr>
              <a:t>d</a:t>
            </a:r>
            <a:r>
              <a:rPr lang="zh-CN" altLang="en-US" sz="2400" dirty="0">
                <a:latin typeface="Times New Roman" panose="02020603050405020304" pitchFamily="18" charset="0"/>
              </a:rPr>
              <a:t>沿</a:t>
            </a:r>
            <a:r>
              <a:rPr lang="zh-CN" altLang="en-US" sz="2400" dirty="0">
                <a:solidFill>
                  <a:srgbClr val="FF0000"/>
                </a:solidFill>
                <a:latin typeface="Times New Roman" panose="02020603050405020304" pitchFamily="18" charset="0"/>
              </a:rPr>
              <a:t>回路</a:t>
            </a:r>
            <a:r>
              <a:rPr lang="en-US" altLang="zh-CN" sz="2400" dirty="0">
                <a:solidFill>
                  <a:srgbClr val="FF0000"/>
                </a:solidFill>
                <a:latin typeface="Times New Roman" panose="02020603050405020304" pitchFamily="18" charset="0"/>
              </a:rPr>
              <a:t>4</a:t>
            </a:r>
            <a:r>
              <a:rPr lang="zh-CN" altLang="en-US" sz="2400" dirty="0">
                <a:latin typeface="Times New Roman" panose="02020603050405020304" pitchFamily="18" charset="0"/>
              </a:rPr>
              <a:t>经</a:t>
            </a:r>
            <a:r>
              <a:rPr lang="en-US" altLang="zh-CN" sz="2400" i="1" dirty="0">
                <a:latin typeface="Times New Roman" panose="02020603050405020304" pitchFamily="18" charset="0"/>
              </a:rPr>
              <a:t>VD</a:t>
            </a:r>
            <a:r>
              <a:rPr lang="en-US" altLang="zh-CN" sz="2400" i="1" baseline="-25000" dirty="0">
                <a:latin typeface="Times New Roman" panose="02020603050405020304" pitchFamily="18" charset="0"/>
              </a:rPr>
              <a:t>1</a:t>
            </a:r>
            <a:r>
              <a:rPr lang="zh-CN" altLang="en-US" sz="2400" dirty="0">
                <a:latin typeface="Times New Roman" panose="02020603050405020304" pitchFamily="18" charset="0"/>
              </a:rPr>
              <a:t>续流，向电源回馈能量。同时，</a:t>
            </a:r>
            <a:r>
              <a:rPr lang="en-US" altLang="zh-CN" sz="2400" i="1" dirty="0">
                <a:latin typeface="Times New Roman" panose="02020603050405020304" pitchFamily="18" charset="0"/>
              </a:rPr>
              <a:t> VD</a:t>
            </a:r>
            <a:r>
              <a:rPr lang="en-US" altLang="zh-CN" sz="2400" i="1" baseline="-25000" dirty="0">
                <a:latin typeface="Times New Roman" panose="02020603050405020304" pitchFamily="18" charset="0"/>
              </a:rPr>
              <a:t>1</a:t>
            </a:r>
            <a:r>
              <a:rPr lang="zh-CN" altLang="en-US" sz="2400" dirty="0">
                <a:latin typeface="Times New Roman" panose="02020603050405020304" pitchFamily="18" charset="0"/>
              </a:rPr>
              <a:t>两端压降使得</a:t>
            </a: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1</a:t>
            </a:r>
            <a:r>
              <a:rPr lang="zh-CN" altLang="en-US" sz="2400" dirty="0">
                <a:latin typeface="Times New Roman" panose="02020603050405020304" pitchFamily="18" charset="0"/>
              </a:rPr>
              <a:t>不能导通。</a:t>
            </a:r>
          </a:p>
          <a:p>
            <a:pPr>
              <a:spcBef>
                <a:spcPts val="1500"/>
              </a:spcBef>
            </a:pP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和</a:t>
            </a:r>
            <a:r>
              <a:rPr lang="en-US" altLang="zh-CN" sz="2400" i="1" dirty="0">
                <a:latin typeface="Times New Roman" panose="02020603050405020304" pitchFamily="18" charset="0"/>
              </a:rPr>
              <a:t>VD</a:t>
            </a:r>
            <a:r>
              <a:rPr lang="en-US" altLang="zh-CN" sz="2400" i="1" baseline="-25000" dirty="0">
                <a:latin typeface="Times New Roman" panose="02020603050405020304" pitchFamily="18" charset="0"/>
              </a:rPr>
              <a:t>1</a:t>
            </a:r>
            <a:r>
              <a:rPr lang="zh-CN" altLang="en-US" sz="2400" dirty="0">
                <a:latin typeface="Times New Roman" panose="02020603050405020304" pitchFamily="18" charset="0"/>
              </a:rPr>
              <a:t>交替导通， </a:t>
            </a:r>
            <a:r>
              <a:rPr lang="en-US" altLang="zh-CN" sz="2400" i="1" dirty="0">
                <a:latin typeface="Times New Roman" panose="02020603050405020304" pitchFamily="18" charset="0"/>
              </a:rPr>
              <a:t>VT</a:t>
            </a:r>
            <a:r>
              <a:rPr lang="en-US" altLang="zh-CN" sz="2400" baseline="-25000" dirty="0">
                <a:latin typeface="Times New Roman" panose="02020603050405020304" pitchFamily="18" charset="0"/>
              </a:rPr>
              <a:t>1</a:t>
            </a:r>
            <a:r>
              <a:rPr lang="zh-CN" altLang="en-US" sz="2400" dirty="0">
                <a:latin typeface="Times New Roman" panose="02020603050405020304" pitchFamily="18" charset="0"/>
              </a:rPr>
              <a:t>和</a:t>
            </a:r>
            <a:r>
              <a:rPr lang="en-US" altLang="zh-CN" sz="2400" i="1" dirty="0">
                <a:latin typeface="Times New Roman" panose="02020603050405020304" pitchFamily="18" charset="0"/>
              </a:rPr>
              <a:t>VD</a:t>
            </a:r>
            <a:r>
              <a:rPr lang="en-US" altLang="zh-CN" sz="2400" baseline="-25000" dirty="0">
                <a:latin typeface="Times New Roman" panose="02020603050405020304" pitchFamily="18" charset="0"/>
              </a:rPr>
              <a:t>2</a:t>
            </a:r>
            <a:r>
              <a:rPr lang="zh-CN" altLang="en-US" sz="2400" dirty="0">
                <a:latin typeface="Times New Roman" panose="02020603050405020304" pitchFamily="18" charset="0"/>
              </a:rPr>
              <a:t>始终关断。   </a:t>
            </a:r>
          </a:p>
        </p:txBody>
      </p:sp>
      <p:sp>
        <p:nvSpPr>
          <p:cNvPr id="15" name="Rectangle 2">
            <a:extLst>
              <a:ext uri="{FF2B5EF4-FFF2-40B4-BE49-F238E27FC236}">
                <a16:creationId xmlns:a16="http://schemas.microsoft.com/office/drawing/2014/main" id="{967411D7-9259-4ACA-895F-E88741FBF038}"/>
              </a:ext>
            </a:extLst>
          </p:cNvPr>
          <p:cNvSpPr txBox="1">
            <a:spLocks noChangeArrowheads="1"/>
          </p:cNvSpPr>
          <p:nvPr/>
        </p:nvSpPr>
        <p:spPr>
          <a:xfrm>
            <a:off x="4644008" y="483434"/>
            <a:ext cx="3420578" cy="641350"/>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pPr algn="ctr"/>
            <a:r>
              <a:rPr lang="zh-CN" altLang="en-US" sz="3200" b="1">
                <a:solidFill>
                  <a:srgbClr val="FF0000"/>
                </a:solidFill>
              </a:rPr>
              <a:t>制动状态 </a:t>
            </a:r>
            <a:endParaRPr lang="zh-CN" altLang="en-US" sz="3200" b="1" dirty="0">
              <a:solidFill>
                <a:srgbClr val="FF0000"/>
              </a:solidFill>
            </a:endParaRPr>
          </a:p>
        </p:txBody>
      </p:sp>
    </p:spTree>
    <p:extLst>
      <p:ext uri="{BB962C8B-B14F-4D97-AF65-F5344CB8AC3E}">
        <p14:creationId xmlns:p14="http://schemas.microsoft.com/office/powerpoint/2010/main" val="32299762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69">
                                            <p:txEl>
                                              <p:pRg st="0" end="0"/>
                                            </p:txEl>
                                          </p:spTgt>
                                        </p:tgtEl>
                                        <p:attrNameLst>
                                          <p:attrName>style.visibility</p:attrName>
                                        </p:attrNameLst>
                                      </p:cBhvr>
                                      <p:to>
                                        <p:strVal val="visible"/>
                                      </p:to>
                                    </p:set>
                                    <p:animEffect transition="in" filter="fade">
                                      <p:cBhvr>
                                        <p:cTn id="7" dur="500"/>
                                        <p:tgtEl>
                                          <p:spTgt spid="880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p:cNvSpPr>
            <a:spLocks noChangeArrowheads="1"/>
          </p:cNvSpPr>
          <p:nvPr/>
        </p:nvSpPr>
        <p:spPr bwMode="auto">
          <a:xfrm>
            <a:off x="0" y="1604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0115" name="Object 6"/>
          <p:cNvGraphicFramePr>
            <a:graphicFrameLocks noChangeAspect="1"/>
          </p:cNvGraphicFramePr>
          <p:nvPr>
            <p:extLst>
              <p:ext uri="{D42A27DB-BD31-4B8C-83A1-F6EECF244321}">
                <p14:modId xmlns:p14="http://schemas.microsoft.com/office/powerpoint/2010/main" val="959989125"/>
              </p:ext>
            </p:extLst>
          </p:nvPr>
        </p:nvGraphicFramePr>
        <p:xfrm>
          <a:off x="179512" y="3205942"/>
          <a:ext cx="4464496" cy="2629205"/>
        </p:xfrm>
        <a:graphic>
          <a:graphicData uri="http://schemas.openxmlformats.org/presentationml/2006/ole">
            <mc:AlternateContent xmlns:mc="http://schemas.openxmlformats.org/markup-compatibility/2006">
              <mc:Choice xmlns:v="urn:schemas-microsoft-com:vml" Requires="v">
                <p:oleObj spid="_x0000_s23695" name="Visio" r:id="rId3" imgW="2933700" imgH="1727200" progId="Visio.Drawing.11">
                  <p:embed/>
                </p:oleObj>
              </mc:Choice>
              <mc:Fallback>
                <p:oleObj name="Visio" r:id="rId3" imgW="2933700" imgH="17272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3205942"/>
                        <a:ext cx="4464496" cy="2629205"/>
                      </a:xfrm>
                      <a:prstGeom prst="rect">
                        <a:avLst/>
                      </a:prstGeom>
                      <a:noFill/>
                      <a:ln>
                        <a:noFill/>
                      </a:ln>
                      <a:effectLst/>
                    </p:spPr>
                  </p:pic>
                </p:oleObj>
              </mc:Fallback>
            </mc:AlternateContent>
          </a:graphicData>
        </a:graphic>
      </p:graphicFrame>
      <p:sp>
        <p:nvSpPr>
          <p:cNvPr id="90117" name="Text Box 8"/>
          <p:cNvSpPr txBox="1">
            <a:spLocks noChangeArrowheads="1"/>
          </p:cNvSpPr>
          <p:nvPr/>
        </p:nvSpPr>
        <p:spPr bwMode="auto">
          <a:xfrm>
            <a:off x="467544" y="5733256"/>
            <a:ext cx="3672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dirty="0">
                <a:solidFill>
                  <a:schemeClr val="tx1"/>
                </a:solidFill>
              </a:rPr>
              <a:t> (d) </a:t>
            </a:r>
            <a:r>
              <a:rPr lang="zh-CN" altLang="en-US" sz="2000" dirty="0">
                <a:solidFill>
                  <a:schemeClr val="tx1"/>
                </a:solidFill>
              </a:rPr>
              <a:t>轻载电动状态的电流波形 </a:t>
            </a:r>
          </a:p>
        </p:txBody>
      </p:sp>
      <p:sp>
        <p:nvSpPr>
          <p:cNvPr id="7" name="Rectangle 3">
            <a:extLst>
              <a:ext uri="{FF2B5EF4-FFF2-40B4-BE49-F238E27FC236}">
                <a16:creationId xmlns:a16="http://schemas.microsoft.com/office/drawing/2014/main" id="{9FFC2B2C-0C28-4E4F-AEFE-4E80276A9486}"/>
              </a:ext>
            </a:extLst>
          </p:cNvPr>
          <p:cNvSpPr txBox="1">
            <a:spLocks noChangeArrowheads="1"/>
          </p:cNvSpPr>
          <p:nvPr/>
        </p:nvSpPr>
        <p:spPr>
          <a:xfrm>
            <a:off x="4427984" y="1048097"/>
            <a:ext cx="4320480" cy="4829175"/>
          </a:xfrm>
          <a:prstGeom prst="rect">
            <a:avLst/>
          </a:prstGeom>
        </p:spPr>
        <p:txBody>
          <a:bodyPr/>
          <a:lstStyle>
            <a:lvl1pPr marL="342900" indent="-342900" algn="l" rtl="0" eaLnBrk="1" fontAlgn="base" hangingPunct="1">
              <a:spcBef>
                <a:spcPct val="20000"/>
              </a:spcBef>
              <a:spcAft>
                <a:spcPct val="0"/>
              </a:spcAft>
              <a:buClr>
                <a:schemeClr val="accent1"/>
              </a:buClr>
              <a:buSzPct val="65000"/>
              <a:buFont typeface="Wingdings" pitchFamily="2" charset="2"/>
              <a:buChar char="n"/>
              <a:defRPr sz="2800" b="1" kern="1200">
                <a:solidFill>
                  <a:srgbClr val="006699"/>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4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kern="1200">
                <a:solidFill>
                  <a:schemeClr val="tx1"/>
                </a:solidFill>
                <a:latin typeface="Arial" panose="020B0604020202020204" pitchFamily="34" charset="0"/>
                <a:ea typeface="+mn-ea"/>
                <a:cs typeface="+mn-cs"/>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kern="1200">
                <a:solidFill>
                  <a:schemeClr val="tx1"/>
                </a:solidFill>
                <a:latin typeface="Arial" panose="020B0604020202020204" pitchFamily="34" charset="0"/>
                <a:ea typeface="+mn-ea"/>
                <a:cs typeface="+mn-cs"/>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Times New Roman" panose="02020603050405020304" pitchFamily="18" charset="0"/>
              </a:rPr>
              <a:t>在</a:t>
            </a: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1</a:t>
            </a:r>
            <a:r>
              <a:rPr lang="zh-CN" altLang="en-US" sz="2400" dirty="0">
                <a:latin typeface="Times New Roman" panose="02020603050405020304" pitchFamily="18" charset="0"/>
              </a:rPr>
              <a:t>关断后，</a:t>
            </a:r>
            <a:r>
              <a:rPr lang="en-US" altLang="zh-CN" sz="2400" i="1" dirty="0">
                <a:latin typeface="Times New Roman" panose="02020603050405020304" pitchFamily="18" charset="0"/>
              </a:rPr>
              <a:t>i</a:t>
            </a:r>
            <a:r>
              <a:rPr lang="en-US" altLang="zh-CN" sz="2400" i="1" baseline="-25000" dirty="0">
                <a:latin typeface="Times New Roman" panose="02020603050405020304" pitchFamily="18" charset="0"/>
              </a:rPr>
              <a:t>d</a:t>
            </a:r>
            <a:r>
              <a:rPr lang="zh-CN" altLang="en-US" sz="2400" dirty="0">
                <a:latin typeface="Times New Roman" panose="02020603050405020304" pitchFamily="18" charset="0"/>
              </a:rPr>
              <a:t>经</a:t>
            </a:r>
            <a:r>
              <a:rPr lang="en-US" altLang="zh-CN" sz="2400" i="1" dirty="0">
                <a:latin typeface="Times New Roman" panose="02020603050405020304" pitchFamily="18" charset="0"/>
              </a:rPr>
              <a:t>VD</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续流。</a:t>
            </a:r>
          </a:p>
          <a:p>
            <a:r>
              <a:rPr lang="zh-CN" altLang="en-US" sz="2400" dirty="0">
                <a:latin typeface="Times New Roman" panose="02020603050405020304" pitchFamily="18" charset="0"/>
              </a:rPr>
              <a:t>还没有到达周期</a:t>
            </a:r>
            <a:r>
              <a:rPr lang="en-US" altLang="zh-CN" sz="2400" i="1" dirty="0">
                <a:latin typeface="Times New Roman" panose="02020603050405020304" pitchFamily="18" charset="0"/>
              </a:rPr>
              <a:t>T</a:t>
            </a:r>
            <a:r>
              <a:rPr lang="zh-CN" altLang="en-US" sz="2400" dirty="0">
                <a:latin typeface="Times New Roman" panose="02020603050405020304" pitchFamily="18" charset="0"/>
              </a:rPr>
              <a:t>，电流已经衰减到零，</a:t>
            </a:r>
            <a:r>
              <a:rPr lang="en-US" altLang="zh-CN" sz="2400" i="1" dirty="0">
                <a:latin typeface="Times New Roman" panose="02020603050405020304" pitchFamily="18" charset="0"/>
              </a:rPr>
              <a:t> VD</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压降也降为零。</a:t>
            </a:r>
          </a:p>
          <a:p>
            <a:r>
              <a:rPr lang="zh-CN" altLang="en-US" sz="2400" dirty="0">
                <a:latin typeface="Times New Roman" panose="02020603050405020304" pitchFamily="18" charset="0"/>
              </a:rPr>
              <a:t>在</a:t>
            </a:r>
            <a:r>
              <a:rPr lang="en-US" altLang="zh-CN" sz="2400" i="1" dirty="0">
                <a:latin typeface="Times New Roman" panose="02020603050405020304" pitchFamily="18" charset="0"/>
              </a:rPr>
              <a:t>t</a:t>
            </a:r>
            <a:r>
              <a:rPr lang="en-US" altLang="zh-CN" sz="2400" dirty="0">
                <a:latin typeface="Times New Roman" panose="02020603050405020304" pitchFamily="18" charset="0"/>
              </a:rPr>
              <a:t>=</a:t>
            </a:r>
            <a:r>
              <a:rPr lang="en-US" altLang="zh-CN" sz="2400" i="1" dirty="0">
                <a:latin typeface="Times New Roman" panose="02020603050405020304" pitchFamily="18" charset="0"/>
              </a:rPr>
              <a:t>t</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时刻，</a:t>
            </a:r>
            <a:r>
              <a:rPr lang="en-US" altLang="zh-CN" sz="2400" i="1" dirty="0">
                <a:latin typeface="Times New Roman" panose="02020603050405020304" pitchFamily="18" charset="0"/>
              </a:rPr>
              <a:t>VT</a:t>
            </a:r>
            <a:r>
              <a:rPr lang="en-US" altLang="zh-CN" sz="2400" i="1" baseline="-25000" dirty="0">
                <a:latin typeface="Times New Roman" panose="02020603050405020304" pitchFamily="18" charset="0"/>
              </a:rPr>
              <a:t>2</a:t>
            </a:r>
            <a:r>
              <a:rPr lang="zh-CN" altLang="en-US" sz="2400" dirty="0">
                <a:latin typeface="Times New Roman" panose="02020603050405020304" pitchFamily="18" charset="0"/>
              </a:rPr>
              <a:t>导通，使电流反向，产生局部时间的制动作用。</a:t>
            </a:r>
          </a:p>
          <a:p>
            <a:r>
              <a:rPr lang="zh-CN" altLang="en-US" sz="2400" dirty="0"/>
              <a:t>轻载时，电流可在正负方向之间脉动，平均电流等于负载电流，一个周期分成四个阶段。 </a:t>
            </a:r>
            <a:endParaRPr lang="en-US" altLang="zh-CN" sz="2400" dirty="0"/>
          </a:p>
          <a:p>
            <a:r>
              <a:rPr lang="en-US" altLang="zh-CN" sz="2400" dirty="0"/>
              <a:t>VT1</a:t>
            </a:r>
            <a:r>
              <a:rPr lang="zh-CN" altLang="en-US" sz="2400" dirty="0"/>
              <a:t>、</a:t>
            </a:r>
            <a:r>
              <a:rPr lang="en-US" altLang="zh-CN" sz="2400" dirty="0"/>
              <a:t>VD2</a:t>
            </a:r>
            <a:r>
              <a:rPr lang="zh-CN" altLang="en-US" sz="2400" dirty="0"/>
              <a:t>、</a:t>
            </a:r>
            <a:r>
              <a:rPr lang="en-US" altLang="zh-CN" sz="2400" dirty="0"/>
              <a:t>VT2</a:t>
            </a:r>
            <a:r>
              <a:rPr lang="zh-CN" altLang="en-US" sz="2400" dirty="0"/>
              <a:t>和</a:t>
            </a:r>
            <a:r>
              <a:rPr lang="en-US" altLang="zh-CN" sz="2400" dirty="0"/>
              <a:t>VD1</a:t>
            </a:r>
            <a:r>
              <a:rPr lang="zh-CN" altLang="en-US" sz="2400" dirty="0"/>
              <a:t>四个管子轮流导通。 </a:t>
            </a:r>
          </a:p>
          <a:p>
            <a:endParaRPr lang="zh-CN" altLang="en-US" sz="2400" dirty="0"/>
          </a:p>
        </p:txBody>
      </p:sp>
      <p:sp>
        <p:nvSpPr>
          <p:cNvPr id="8" name="Rectangle 2">
            <a:extLst>
              <a:ext uri="{FF2B5EF4-FFF2-40B4-BE49-F238E27FC236}">
                <a16:creationId xmlns:a16="http://schemas.microsoft.com/office/drawing/2014/main" id="{E1819142-3142-434F-832C-4C9CC7D71F5E}"/>
              </a:ext>
            </a:extLst>
          </p:cNvPr>
          <p:cNvSpPr txBox="1">
            <a:spLocks noChangeArrowheads="1"/>
          </p:cNvSpPr>
          <p:nvPr/>
        </p:nvSpPr>
        <p:spPr>
          <a:xfrm>
            <a:off x="5195602" y="476672"/>
            <a:ext cx="3168353" cy="579438"/>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pPr algn="ctr"/>
            <a:r>
              <a:rPr lang="zh-CN" altLang="en-US" sz="3200" b="1" dirty="0">
                <a:solidFill>
                  <a:srgbClr val="FF0000"/>
                </a:solidFill>
              </a:rPr>
              <a:t>轻载电动状态 </a:t>
            </a:r>
          </a:p>
        </p:txBody>
      </p:sp>
      <p:graphicFrame>
        <p:nvGraphicFramePr>
          <p:cNvPr id="2" name="对象 4">
            <a:extLst>
              <a:ext uri="{FF2B5EF4-FFF2-40B4-BE49-F238E27FC236}">
                <a16:creationId xmlns:a16="http://schemas.microsoft.com/office/drawing/2014/main" id="{F0ED41BA-2261-435A-A476-95AB9736F20C}"/>
              </a:ext>
            </a:extLst>
          </p:cNvPr>
          <p:cNvGraphicFramePr>
            <a:graphicFrameLocks noChangeAspect="1"/>
          </p:cNvGraphicFramePr>
          <p:nvPr>
            <p:extLst>
              <p:ext uri="{D42A27DB-BD31-4B8C-83A1-F6EECF244321}">
                <p14:modId xmlns:p14="http://schemas.microsoft.com/office/powerpoint/2010/main" val="2918656813"/>
              </p:ext>
            </p:extLst>
          </p:nvPr>
        </p:nvGraphicFramePr>
        <p:xfrm>
          <a:off x="250416" y="753895"/>
          <a:ext cx="4106664" cy="2924458"/>
        </p:xfrm>
        <a:graphic>
          <a:graphicData uri="http://schemas.openxmlformats.org/presentationml/2006/ole">
            <mc:AlternateContent xmlns:mc="http://schemas.openxmlformats.org/markup-compatibility/2006">
              <mc:Choice xmlns:v="urn:schemas-microsoft-com:vml" Requires="v">
                <p:oleObj spid="_x0000_s23696" r:id="rId5" imgW="2485390" imgH="1771015" progId="Visio.Drawing.11">
                  <p:embed/>
                </p:oleObj>
              </mc:Choice>
              <mc:Fallback>
                <p:oleObj r:id="rId5" imgW="2485390" imgH="1771015" progId="Visio.Drawing.11">
                  <p:embed/>
                  <p:pic>
                    <p:nvPicPr>
                      <p:cNvPr id="2" name="对象 4">
                        <a:extLst>
                          <a:ext uri="{FF2B5EF4-FFF2-40B4-BE49-F238E27FC236}">
                            <a16:creationId xmlns:a16="http://schemas.microsoft.com/office/drawing/2014/main" id="{B5B3047D-C254-442E-AA9A-40B997A6D2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416" y="753895"/>
                        <a:ext cx="4106664" cy="292445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35033250"/>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395536" y="1124745"/>
            <a:ext cx="8640960" cy="720080"/>
          </a:xfrm>
        </p:spPr>
        <p:txBody>
          <a:bodyPr/>
          <a:lstStyle/>
          <a:p>
            <a:pPr algn="ctr"/>
            <a:r>
              <a:rPr lang="zh-CN" altLang="en-US" sz="3200" dirty="0">
                <a:latin typeface="Times New Roman" panose="02020603050405020304" pitchFamily="18" charset="0"/>
              </a:rPr>
              <a:t>有制动电流通路的不可逆</a:t>
            </a:r>
            <a:r>
              <a:rPr lang="en-US" altLang="zh-CN" sz="3200" dirty="0">
                <a:latin typeface="Times New Roman" panose="02020603050405020304" pitchFamily="18" charset="0"/>
              </a:rPr>
              <a:t>PWM-</a:t>
            </a:r>
            <a:r>
              <a:rPr lang="zh-CN" altLang="en-US" sz="3200" dirty="0">
                <a:latin typeface="Times New Roman" panose="02020603050405020304" pitchFamily="18" charset="0"/>
              </a:rPr>
              <a:t>直流电动机系统 </a:t>
            </a:r>
          </a:p>
        </p:txBody>
      </p:sp>
      <p:sp>
        <p:nvSpPr>
          <p:cNvPr id="92163" name="Rectangle 3"/>
          <p:cNvSpPr>
            <a:spLocks noGrp="1" noChangeArrowheads="1"/>
          </p:cNvSpPr>
          <p:nvPr>
            <p:ph idx="1"/>
          </p:nvPr>
        </p:nvSpPr>
        <p:spPr>
          <a:xfrm>
            <a:off x="683568" y="1916832"/>
            <a:ext cx="7848600" cy="4829175"/>
          </a:xfrm>
        </p:spPr>
        <p:txBody>
          <a:bodyPr/>
          <a:lstStyle/>
          <a:p>
            <a:r>
              <a:rPr lang="zh-CN" altLang="en-US" dirty="0">
                <a:solidFill>
                  <a:srgbClr val="C00000"/>
                </a:solidFill>
                <a:latin typeface="Times New Roman" panose="02020603050405020304" pitchFamily="18" charset="0"/>
              </a:rPr>
              <a:t>为什么不可逆？</a:t>
            </a:r>
            <a:endParaRPr lang="en-US" altLang="zh-CN" dirty="0">
              <a:solidFill>
                <a:srgbClr val="C00000"/>
              </a:solidFill>
              <a:latin typeface="Times New Roman" panose="02020603050405020304" pitchFamily="18" charset="0"/>
            </a:endParaRPr>
          </a:p>
          <a:p>
            <a:r>
              <a:rPr lang="zh-CN" altLang="en-US" dirty="0">
                <a:latin typeface="Times New Roman" panose="02020603050405020304" pitchFamily="18" charset="0"/>
              </a:rPr>
              <a:t>平均电压</a:t>
            </a:r>
            <a:r>
              <a:rPr lang="en-US" altLang="zh-CN" dirty="0" err="1">
                <a:latin typeface="Times New Roman" panose="02020603050405020304" pitchFamily="18" charset="0"/>
              </a:rPr>
              <a:t>U</a:t>
            </a:r>
            <a:r>
              <a:rPr lang="en-US" altLang="zh-CN" baseline="-25000" dirty="0" err="1">
                <a:latin typeface="Times New Roman" panose="02020603050405020304" pitchFamily="18" charset="0"/>
              </a:rPr>
              <a:t>d</a:t>
            </a:r>
            <a:r>
              <a:rPr lang="zh-CN" altLang="en-US" dirty="0">
                <a:latin typeface="Times New Roman" panose="02020603050405020304" pitchFamily="18" charset="0"/>
              </a:rPr>
              <a:t>始终大于零，电流虽然能够反向，而电压和转速仍不能反向。</a:t>
            </a:r>
          </a:p>
          <a:p>
            <a:r>
              <a:rPr lang="zh-CN" altLang="en-US" dirty="0">
                <a:latin typeface="Times New Roman" panose="02020603050405020304" pitchFamily="18" charset="0"/>
              </a:rPr>
              <a:t>如果要求转速反向，需要再增加</a:t>
            </a:r>
            <a:r>
              <a:rPr lang="en-US" altLang="zh-CN" dirty="0">
                <a:latin typeface="Times New Roman" panose="02020603050405020304" pitchFamily="18" charset="0"/>
              </a:rPr>
              <a:t>VT</a:t>
            </a:r>
            <a:r>
              <a:rPr lang="zh-CN" altLang="en-US" dirty="0">
                <a:latin typeface="Times New Roman" panose="02020603050405020304" pitchFamily="18" charset="0"/>
              </a:rPr>
              <a:t>和</a:t>
            </a:r>
            <a:r>
              <a:rPr lang="en-US" altLang="zh-CN" dirty="0">
                <a:latin typeface="Times New Roman" panose="02020603050405020304" pitchFamily="18" charset="0"/>
              </a:rPr>
              <a:t>VD</a:t>
            </a:r>
            <a:r>
              <a:rPr lang="zh-CN" altLang="en-US" dirty="0">
                <a:latin typeface="Times New Roman" panose="02020603050405020304" pitchFamily="18" charset="0"/>
              </a:rPr>
              <a:t>，构成可逆的</a:t>
            </a:r>
            <a:r>
              <a:rPr lang="en-US" altLang="zh-CN" dirty="0">
                <a:latin typeface="Times New Roman" panose="02020603050405020304" pitchFamily="18" charset="0"/>
              </a:rPr>
              <a:t>PWM</a:t>
            </a:r>
            <a:r>
              <a:rPr lang="zh-CN" altLang="en-US" dirty="0">
                <a:latin typeface="Times New Roman" panose="02020603050405020304" pitchFamily="18" charset="0"/>
              </a:rPr>
              <a:t>变换器</a:t>
            </a:r>
            <a:r>
              <a:rPr lang="en-US" altLang="zh-CN" dirty="0">
                <a:latin typeface="Times New Roman" panose="02020603050405020304" pitchFamily="18" charset="0"/>
              </a:rPr>
              <a:t>-</a:t>
            </a:r>
            <a:r>
              <a:rPr lang="zh-CN" altLang="en-US" dirty="0">
                <a:latin typeface="Times New Roman" panose="02020603050405020304" pitchFamily="18" charset="0"/>
              </a:rPr>
              <a:t>直流电动机系统，如图</a:t>
            </a:r>
            <a:r>
              <a:rPr lang="en-US" altLang="zh-CN" dirty="0">
                <a:latin typeface="Times New Roman" panose="02020603050405020304" pitchFamily="18" charset="0"/>
              </a:rPr>
              <a:t>2-13</a:t>
            </a:r>
            <a:r>
              <a:rPr lang="zh-CN" altLang="en-US" dirty="0">
                <a:latin typeface="Times New Roman" panose="02020603050405020304" pitchFamily="18" charset="0"/>
              </a:rPr>
              <a:t>所示。 </a:t>
            </a:r>
          </a:p>
        </p:txBody>
      </p:sp>
    </p:spTree>
    <p:extLst>
      <p:ext uri="{BB962C8B-B14F-4D97-AF65-F5344CB8AC3E}">
        <p14:creationId xmlns:p14="http://schemas.microsoft.com/office/powerpoint/2010/main" val="24753119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fade">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fade">
                                      <p:cBhvr>
                                        <p:cTn id="12" dur="500"/>
                                        <p:tgtEl>
                                          <p:spTgt spid="92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fade">
                                      <p:cBhvr>
                                        <p:cTn id="17" dur="500"/>
                                        <p:tgtEl>
                                          <p:spTgt spid="921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3568" y="548680"/>
            <a:ext cx="8162925" cy="641350"/>
          </a:xfrm>
        </p:spPr>
        <p:txBody>
          <a:bodyPr/>
          <a:lstStyle/>
          <a:p>
            <a:r>
              <a:rPr lang="zh-CN" altLang="en-US" sz="3600" dirty="0">
                <a:latin typeface="Times New Roman" panose="02020603050405020304" pitchFamily="18" charset="0"/>
              </a:rPr>
              <a:t>桥式可逆</a:t>
            </a:r>
            <a:r>
              <a:rPr lang="en-US" altLang="zh-CN" sz="3600" dirty="0">
                <a:latin typeface="Times New Roman" panose="02020603050405020304" pitchFamily="18" charset="0"/>
              </a:rPr>
              <a:t>PWM</a:t>
            </a:r>
            <a:r>
              <a:rPr lang="zh-CN" altLang="en-US" sz="3600" dirty="0">
                <a:latin typeface="Times New Roman" panose="02020603050405020304" pitchFamily="18" charset="0"/>
              </a:rPr>
              <a:t>变换器</a:t>
            </a:r>
          </a:p>
        </p:txBody>
      </p:sp>
      <p:sp>
        <p:nvSpPr>
          <p:cNvPr id="93187" name="Rectangle 5"/>
          <p:cNvSpPr>
            <a:spLocks noChangeArrowheads="1"/>
          </p:cNvSpPr>
          <p:nvPr/>
        </p:nvSpPr>
        <p:spPr bwMode="auto">
          <a:xfrm>
            <a:off x="0" y="2247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3188" name="Text Box 6"/>
          <p:cNvSpPr txBox="1">
            <a:spLocks noChangeArrowheads="1"/>
          </p:cNvSpPr>
          <p:nvPr/>
        </p:nvSpPr>
        <p:spPr bwMode="auto">
          <a:xfrm>
            <a:off x="853497" y="3933056"/>
            <a:ext cx="4681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sz="2000" dirty="0">
                <a:solidFill>
                  <a:schemeClr val="tx1"/>
                </a:solidFill>
              </a:rPr>
              <a:t>图</a:t>
            </a:r>
            <a:r>
              <a:rPr lang="en-US" altLang="zh-CN" sz="2000" dirty="0">
                <a:solidFill>
                  <a:schemeClr val="tx1"/>
                </a:solidFill>
              </a:rPr>
              <a:t>2-13	</a:t>
            </a:r>
            <a:r>
              <a:rPr lang="zh-CN" altLang="en-US" sz="2000" dirty="0">
                <a:solidFill>
                  <a:schemeClr val="tx1"/>
                </a:solidFill>
              </a:rPr>
              <a:t>桥式可逆</a:t>
            </a:r>
            <a:r>
              <a:rPr lang="en-US" altLang="zh-CN" sz="2000" dirty="0">
                <a:solidFill>
                  <a:schemeClr val="tx1"/>
                </a:solidFill>
              </a:rPr>
              <a:t>PWM</a:t>
            </a:r>
            <a:r>
              <a:rPr lang="zh-CN" altLang="en-US" sz="2000" dirty="0">
                <a:solidFill>
                  <a:schemeClr val="tx1"/>
                </a:solidFill>
              </a:rPr>
              <a:t>变换器电路</a:t>
            </a:r>
          </a:p>
        </p:txBody>
      </p:sp>
      <p:sp>
        <p:nvSpPr>
          <p:cNvPr id="9318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3190" name="对象 3"/>
          <p:cNvGraphicFramePr>
            <a:graphicFrameLocks noChangeAspect="1"/>
          </p:cNvGraphicFramePr>
          <p:nvPr>
            <p:extLst>
              <p:ext uri="{D42A27DB-BD31-4B8C-83A1-F6EECF244321}">
                <p14:modId xmlns:p14="http://schemas.microsoft.com/office/powerpoint/2010/main" val="1014663255"/>
              </p:ext>
            </p:extLst>
          </p:nvPr>
        </p:nvGraphicFramePr>
        <p:xfrm>
          <a:off x="179512" y="980728"/>
          <a:ext cx="5184576" cy="3009083"/>
        </p:xfrm>
        <a:graphic>
          <a:graphicData uri="http://schemas.openxmlformats.org/presentationml/2006/ole">
            <mc:AlternateContent xmlns:mc="http://schemas.openxmlformats.org/markup-compatibility/2006">
              <mc:Choice xmlns:v="urn:schemas-microsoft-com:vml" Requires="v">
                <p:oleObj spid="_x0000_s24713" r:id="rId3" imgW="3849370" imgH="2235200" progId="Visio.Drawing.11">
                  <p:embed/>
                </p:oleObj>
              </mc:Choice>
              <mc:Fallback>
                <p:oleObj r:id="rId3" imgW="3849370" imgH="22352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980728"/>
                        <a:ext cx="5184576" cy="3009083"/>
                      </a:xfrm>
                      <a:prstGeom prst="rect">
                        <a:avLst/>
                      </a:prstGeom>
                      <a:noFill/>
                      <a:ln>
                        <a:noFill/>
                      </a:ln>
                    </p:spPr>
                  </p:pic>
                </p:oleObj>
              </mc:Fallback>
            </mc:AlternateContent>
          </a:graphicData>
        </a:graphic>
      </p:graphicFrame>
      <p:graphicFrame>
        <p:nvGraphicFramePr>
          <p:cNvPr id="2" name="Object 5">
            <a:extLst>
              <a:ext uri="{FF2B5EF4-FFF2-40B4-BE49-F238E27FC236}">
                <a16:creationId xmlns:a16="http://schemas.microsoft.com/office/drawing/2014/main" id="{EE576337-44C3-4C3B-9652-A6ED0A1FE5FC}"/>
              </a:ext>
            </a:extLst>
          </p:cNvPr>
          <p:cNvGraphicFramePr>
            <a:graphicFrameLocks noChangeAspect="1"/>
          </p:cNvGraphicFramePr>
          <p:nvPr>
            <p:extLst>
              <p:ext uri="{D42A27DB-BD31-4B8C-83A1-F6EECF244321}">
                <p14:modId xmlns:p14="http://schemas.microsoft.com/office/powerpoint/2010/main" val="1289226111"/>
              </p:ext>
            </p:extLst>
          </p:nvPr>
        </p:nvGraphicFramePr>
        <p:xfrm>
          <a:off x="5843299" y="692696"/>
          <a:ext cx="2992437" cy="4630738"/>
        </p:xfrm>
        <a:graphic>
          <a:graphicData uri="http://schemas.openxmlformats.org/presentationml/2006/ole">
            <mc:AlternateContent xmlns:mc="http://schemas.openxmlformats.org/markup-compatibility/2006">
              <mc:Choice xmlns:v="urn:schemas-microsoft-com:vml" Requires="v">
                <p:oleObj spid="_x0000_s24714" name="Visio" r:id="rId5" imgW="2087880" imgH="5024120" progId="Visio.Drawing.11">
                  <p:embed/>
                </p:oleObj>
              </mc:Choice>
              <mc:Fallback>
                <p:oleObj name="Visio" r:id="rId5" imgW="2087880" imgH="5024120" progId="Visio.Drawing.11">
                  <p:embed/>
                  <p:pic>
                    <p:nvPicPr>
                      <p:cNvPr id="9421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3299" y="692696"/>
                        <a:ext cx="2992437"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 name="Text Box 9">
                <a:extLst>
                  <a:ext uri="{FF2B5EF4-FFF2-40B4-BE49-F238E27FC236}">
                    <a16:creationId xmlns:a16="http://schemas.microsoft.com/office/drawing/2014/main" id="{64821ACE-FC19-4EBD-ADAA-DEC083A6C636}"/>
                  </a:ext>
                </a:extLst>
              </p:cNvPr>
              <p:cNvSpPr txBox="1">
                <a:spLocks noChangeArrowheads="1"/>
              </p:cNvSpPr>
              <p:nvPr/>
            </p:nvSpPr>
            <p:spPr bwMode="auto">
              <a:xfrm>
                <a:off x="548010" y="4668831"/>
                <a:ext cx="5295289" cy="13092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fontAlgn="base" hangingPunct="1">
                  <a:spcBef>
                    <a:spcPct val="20000"/>
                  </a:spcBef>
                  <a:spcAft>
                    <a:spcPct val="0"/>
                  </a:spcAft>
                  <a:buClr>
                    <a:schemeClr val="accent1"/>
                  </a:buClr>
                  <a:buSzPct val="65000"/>
                </a:pPr>
                <a:r>
                  <a:rPr lang="zh-CN" altLang="en-US" b="1" dirty="0">
                    <a:solidFill>
                      <a:srgbClr val="006699"/>
                    </a:solidFill>
                    <a:ea typeface="+mn-ea"/>
                  </a:rPr>
                  <a:t>驱动电压：</a:t>
                </a:r>
                <a14:m>
                  <m:oMath xmlns:m="http://schemas.openxmlformats.org/officeDocument/2006/math">
                    <m:sSub>
                      <m:sSubPr>
                        <m:ctrlPr>
                          <a:rPr lang="en-US" altLang="zh-CN" b="1" i="1">
                            <a:solidFill>
                              <a:srgbClr val="006699"/>
                            </a:solidFill>
                            <a:latin typeface="Cambria Math" panose="02040503050406030204" pitchFamily="18" charset="0"/>
                            <a:ea typeface="+mn-ea"/>
                          </a:rPr>
                        </m:ctrlPr>
                      </m:sSubPr>
                      <m:e>
                        <m:r>
                          <a:rPr lang="en-US" altLang="zh-CN" b="1">
                            <a:solidFill>
                              <a:srgbClr val="006699"/>
                            </a:solidFill>
                            <a:latin typeface="Cambria Math" panose="02040503050406030204" pitchFamily="18" charset="0"/>
                            <a:ea typeface="+mn-ea"/>
                          </a:rPr>
                          <m:t>𝑈</m:t>
                        </m:r>
                      </m:e>
                      <m:sub>
                        <m:r>
                          <a:rPr lang="en-US" altLang="zh-CN" b="1">
                            <a:solidFill>
                              <a:srgbClr val="006699"/>
                            </a:solidFill>
                            <a:latin typeface="Cambria Math" panose="02040503050406030204" pitchFamily="18" charset="0"/>
                            <a:ea typeface="+mn-ea"/>
                          </a:rPr>
                          <m:t>𝑔</m:t>
                        </m:r>
                        <m:r>
                          <a:rPr lang="en-US" altLang="zh-CN" b="1">
                            <a:solidFill>
                              <a:srgbClr val="006699"/>
                            </a:solidFill>
                            <a:latin typeface="Cambria Math" panose="02040503050406030204" pitchFamily="18" charset="0"/>
                            <a:ea typeface="+mn-ea"/>
                          </a:rPr>
                          <m:t>1</m:t>
                        </m:r>
                      </m:sub>
                    </m:sSub>
                    <m:r>
                      <a:rPr lang="en-US" altLang="zh-CN" b="1">
                        <a:solidFill>
                          <a:srgbClr val="006699"/>
                        </a:solidFill>
                        <a:latin typeface="Cambria Math" panose="02040503050406030204" pitchFamily="18" charset="0"/>
                        <a:ea typeface="+mn-ea"/>
                      </a:rPr>
                      <m:t>=</m:t>
                    </m:r>
                    <m:sSub>
                      <m:sSubPr>
                        <m:ctrlPr>
                          <a:rPr lang="en-US" altLang="zh-CN" b="1" i="1">
                            <a:solidFill>
                              <a:srgbClr val="006699"/>
                            </a:solidFill>
                            <a:latin typeface="Cambria Math" panose="02040503050406030204" pitchFamily="18" charset="0"/>
                            <a:ea typeface="+mn-ea"/>
                          </a:rPr>
                        </m:ctrlPr>
                      </m:sSubPr>
                      <m:e>
                        <m:r>
                          <a:rPr lang="en-US" altLang="zh-CN" b="1">
                            <a:solidFill>
                              <a:srgbClr val="006699"/>
                            </a:solidFill>
                            <a:latin typeface="Cambria Math" panose="02040503050406030204" pitchFamily="18" charset="0"/>
                            <a:ea typeface="+mn-ea"/>
                          </a:rPr>
                          <m:t>𝑈</m:t>
                        </m:r>
                      </m:e>
                      <m:sub>
                        <m:r>
                          <a:rPr lang="en-US" altLang="zh-CN" b="1">
                            <a:solidFill>
                              <a:srgbClr val="006699"/>
                            </a:solidFill>
                            <a:latin typeface="Cambria Math" panose="02040503050406030204" pitchFamily="18" charset="0"/>
                            <a:ea typeface="+mn-ea"/>
                          </a:rPr>
                          <m:t>𝑔</m:t>
                        </m:r>
                        <m:r>
                          <a:rPr lang="en-US" altLang="zh-CN" b="1">
                            <a:solidFill>
                              <a:srgbClr val="006699"/>
                            </a:solidFill>
                            <a:latin typeface="Cambria Math" panose="02040503050406030204" pitchFamily="18" charset="0"/>
                            <a:ea typeface="+mn-ea"/>
                          </a:rPr>
                          <m:t>4</m:t>
                        </m:r>
                      </m:sub>
                    </m:sSub>
                    <m:r>
                      <a:rPr lang="en-US" altLang="zh-CN" b="1">
                        <a:solidFill>
                          <a:srgbClr val="006699"/>
                        </a:solidFill>
                        <a:latin typeface="Cambria Math" panose="02040503050406030204" pitchFamily="18" charset="0"/>
                        <a:ea typeface="+mn-ea"/>
                      </a:rPr>
                      <m:t>=−</m:t>
                    </m:r>
                    <m:sSub>
                      <m:sSubPr>
                        <m:ctrlPr>
                          <a:rPr lang="en-US" altLang="zh-CN" b="1" i="1">
                            <a:solidFill>
                              <a:srgbClr val="006699"/>
                            </a:solidFill>
                            <a:latin typeface="Cambria Math" panose="02040503050406030204" pitchFamily="18" charset="0"/>
                            <a:ea typeface="+mn-ea"/>
                          </a:rPr>
                        </m:ctrlPr>
                      </m:sSubPr>
                      <m:e>
                        <m:r>
                          <a:rPr lang="en-US" altLang="zh-CN" b="1">
                            <a:solidFill>
                              <a:srgbClr val="006699"/>
                            </a:solidFill>
                            <a:latin typeface="Cambria Math" panose="02040503050406030204" pitchFamily="18" charset="0"/>
                            <a:ea typeface="+mn-ea"/>
                          </a:rPr>
                          <m:t>𝑈</m:t>
                        </m:r>
                      </m:e>
                      <m:sub>
                        <m:r>
                          <a:rPr lang="en-US" altLang="zh-CN" b="1">
                            <a:solidFill>
                              <a:srgbClr val="006699"/>
                            </a:solidFill>
                            <a:latin typeface="Cambria Math" panose="02040503050406030204" pitchFamily="18" charset="0"/>
                            <a:ea typeface="+mn-ea"/>
                          </a:rPr>
                          <m:t>𝑔</m:t>
                        </m:r>
                        <m:r>
                          <a:rPr lang="en-US" altLang="zh-CN" b="1">
                            <a:solidFill>
                              <a:srgbClr val="006699"/>
                            </a:solidFill>
                            <a:latin typeface="Cambria Math" panose="02040503050406030204" pitchFamily="18" charset="0"/>
                            <a:ea typeface="+mn-ea"/>
                          </a:rPr>
                          <m:t>2</m:t>
                        </m:r>
                      </m:sub>
                    </m:sSub>
                    <m:r>
                      <a:rPr lang="en-US" altLang="zh-CN" b="1">
                        <a:solidFill>
                          <a:srgbClr val="006699"/>
                        </a:solidFill>
                        <a:latin typeface="Cambria Math" panose="02040503050406030204" pitchFamily="18" charset="0"/>
                        <a:ea typeface="+mn-ea"/>
                      </a:rPr>
                      <m:t>=−</m:t>
                    </m:r>
                    <m:sSub>
                      <m:sSubPr>
                        <m:ctrlPr>
                          <a:rPr lang="en-US" altLang="zh-CN" b="1" i="1">
                            <a:solidFill>
                              <a:srgbClr val="006699"/>
                            </a:solidFill>
                            <a:latin typeface="Cambria Math" panose="02040503050406030204" pitchFamily="18" charset="0"/>
                            <a:ea typeface="+mn-ea"/>
                          </a:rPr>
                        </m:ctrlPr>
                      </m:sSubPr>
                      <m:e>
                        <m:r>
                          <a:rPr lang="en-US" altLang="zh-CN" b="1">
                            <a:solidFill>
                              <a:srgbClr val="006699"/>
                            </a:solidFill>
                            <a:latin typeface="Cambria Math" panose="02040503050406030204" pitchFamily="18" charset="0"/>
                            <a:ea typeface="+mn-ea"/>
                          </a:rPr>
                          <m:t>𝑈</m:t>
                        </m:r>
                      </m:e>
                      <m:sub>
                        <m:r>
                          <a:rPr lang="en-US" altLang="zh-CN" b="1">
                            <a:solidFill>
                              <a:srgbClr val="006699"/>
                            </a:solidFill>
                            <a:latin typeface="Cambria Math" panose="02040503050406030204" pitchFamily="18" charset="0"/>
                            <a:ea typeface="+mn-ea"/>
                          </a:rPr>
                          <m:t>𝑔</m:t>
                        </m:r>
                        <m:r>
                          <a:rPr lang="en-US" altLang="zh-CN" b="1">
                            <a:solidFill>
                              <a:srgbClr val="006699"/>
                            </a:solidFill>
                            <a:latin typeface="Cambria Math" panose="02040503050406030204" pitchFamily="18" charset="0"/>
                            <a:ea typeface="+mn-ea"/>
                          </a:rPr>
                          <m:t>3</m:t>
                        </m:r>
                      </m:sub>
                    </m:sSub>
                  </m:oMath>
                </a14:m>
                <a:r>
                  <a:rPr lang="en-US" altLang="zh-CN" b="1" dirty="0">
                    <a:solidFill>
                      <a:srgbClr val="006699"/>
                    </a:solidFill>
                    <a:ea typeface="+mn-ea"/>
                  </a:rPr>
                  <a:t>;</a:t>
                </a:r>
              </a:p>
              <a:p>
                <a:pPr marL="342900" indent="-342900" eaLnBrk="1" fontAlgn="base" hangingPunct="1">
                  <a:spcBef>
                    <a:spcPct val="20000"/>
                  </a:spcBef>
                  <a:spcAft>
                    <a:spcPct val="0"/>
                  </a:spcAft>
                  <a:buClr>
                    <a:schemeClr val="accent1"/>
                  </a:buClr>
                  <a:buSzPct val="65000"/>
                  <a:buFont typeface="Wingdings" pitchFamily="2" charset="2"/>
                  <a:buChar char="n"/>
                </a:pPr>
                <a:r>
                  <a:rPr lang="zh-CN" altLang="en-US" b="1" dirty="0">
                    <a:solidFill>
                      <a:srgbClr val="006699"/>
                    </a:solidFill>
                    <a:ea typeface="+mn-ea"/>
                  </a:rPr>
                  <a:t>当</a:t>
                </a:r>
                <a14:m>
                  <m:oMath xmlns:m="http://schemas.openxmlformats.org/officeDocument/2006/math">
                    <m:r>
                      <a:rPr lang="en-US" altLang="zh-CN" b="1" i="0" smtClean="0">
                        <a:solidFill>
                          <a:srgbClr val="006699"/>
                        </a:solidFill>
                        <a:latin typeface="Cambria Math" panose="02040503050406030204" pitchFamily="18" charset="0"/>
                        <a:ea typeface="+mn-ea"/>
                      </a:rPr>
                      <m:t>𝟎</m:t>
                    </m:r>
                    <m:r>
                      <a:rPr lang="en-US" altLang="zh-CN" b="1" i="1" smtClean="0">
                        <a:solidFill>
                          <a:srgbClr val="006699"/>
                        </a:solidFill>
                        <a:latin typeface="Cambria Math" panose="02040503050406030204" pitchFamily="18" charset="0"/>
                        <a:ea typeface="+mn-ea"/>
                      </a:rPr>
                      <m:t>≤</m:t>
                    </m:r>
                    <m:r>
                      <a:rPr lang="en-US" altLang="zh-CN" b="1" i="1" smtClean="0">
                        <a:solidFill>
                          <a:srgbClr val="006699"/>
                        </a:solidFill>
                        <a:latin typeface="Cambria Math" panose="02040503050406030204" pitchFamily="18" charset="0"/>
                        <a:ea typeface="+mn-ea"/>
                      </a:rPr>
                      <m:t>𝒕</m:t>
                    </m:r>
                    <m:r>
                      <a:rPr lang="en-US" altLang="zh-CN" b="1" i="1" smtClean="0">
                        <a:solidFill>
                          <a:srgbClr val="006699"/>
                        </a:solidFill>
                        <a:latin typeface="Cambria Math" panose="02040503050406030204" pitchFamily="18" charset="0"/>
                        <a:ea typeface="+mn-ea"/>
                      </a:rPr>
                      <m:t>&lt;</m:t>
                    </m:r>
                    <m:sSub>
                      <m:sSubPr>
                        <m:ctrlPr>
                          <a:rPr lang="en-US" altLang="zh-CN" b="1" i="1" smtClean="0">
                            <a:solidFill>
                              <a:srgbClr val="006699"/>
                            </a:solidFill>
                            <a:latin typeface="Cambria Math" panose="02040503050406030204" pitchFamily="18" charset="0"/>
                            <a:ea typeface="+mn-ea"/>
                          </a:rPr>
                        </m:ctrlPr>
                      </m:sSubPr>
                      <m:e>
                        <m:r>
                          <a:rPr lang="en-US" altLang="zh-CN" b="1" i="1" smtClean="0">
                            <a:solidFill>
                              <a:srgbClr val="006699"/>
                            </a:solidFill>
                            <a:latin typeface="Cambria Math" panose="02040503050406030204" pitchFamily="18" charset="0"/>
                            <a:ea typeface="+mn-ea"/>
                          </a:rPr>
                          <m:t>𝒕</m:t>
                        </m:r>
                      </m:e>
                      <m:sub>
                        <m:r>
                          <a:rPr lang="en-US" altLang="zh-CN" b="1" i="1" smtClean="0">
                            <a:solidFill>
                              <a:srgbClr val="006699"/>
                            </a:solidFill>
                            <a:latin typeface="Cambria Math" panose="02040503050406030204" pitchFamily="18" charset="0"/>
                            <a:ea typeface="+mn-ea"/>
                          </a:rPr>
                          <m:t>𝒐𝒏</m:t>
                        </m:r>
                      </m:sub>
                    </m:sSub>
                  </m:oMath>
                </a14:m>
                <a:r>
                  <a:rPr lang="zh-CN" altLang="en-US" b="1" dirty="0">
                    <a:solidFill>
                      <a:srgbClr val="006699"/>
                    </a:solidFill>
                    <a:ea typeface="+mn-ea"/>
                  </a:rPr>
                  <a:t>时，</a:t>
                </a:r>
                <a14:m>
                  <m:oMath xmlns:m="http://schemas.openxmlformats.org/officeDocument/2006/math">
                    <m:sSub>
                      <m:sSubPr>
                        <m:ctrlPr>
                          <a:rPr lang="en-US" altLang="zh-CN" b="1" i="1" smtClean="0">
                            <a:solidFill>
                              <a:srgbClr val="006699"/>
                            </a:solidFill>
                            <a:latin typeface="Cambria Math" panose="02040503050406030204" pitchFamily="18" charset="0"/>
                            <a:ea typeface="+mn-ea"/>
                          </a:rPr>
                        </m:ctrlPr>
                      </m:sSubPr>
                      <m:e>
                        <m:r>
                          <a:rPr lang="en-US" altLang="zh-CN" b="1" i="1" smtClean="0">
                            <a:solidFill>
                              <a:srgbClr val="006699"/>
                            </a:solidFill>
                            <a:latin typeface="Cambria Math" panose="02040503050406030204" pitchFamily="18" charset="0"/>
                            <a:ea typeface="+mn-ea"/>
                          </a:rPr>
                          <m:t>𝑼</m:t>
                        </m:r>
                      </m:e>
                      <m:sub>
                        <m:r>
                          <a:rPr lang="en-US" altLang="zh-CN" b="1" i="1" smtClean="0">
                            <a:solidFill>
                              <a:srgbClr val="006699"/>
                            </a:solidFill>
                            <a:latin typeface="Cambria Math" panose="02040503050406030204" pitchFamily="18" charset="0"/>
                            <a:ea typeface="+mn-ea"/>
                          </a:rPr>
                          <m:t>𝑨𝑩</m:t>
                        </m:r>
                      </m:sub>
                    </m:sSub>
                    <m:r>
                      <a:rPr lang="en-US" altLang="zh-CN" b="1" i="1" smtClean="0">
                        <a:solidFill>
                          <a:srgbClr val="006699"/>
                        </a:solidFill>
                        <a:latin typeface="Cambria Math" panose="02040503050406030204" pitchFamily="18" charset="0"/>
                        <a:ea typeface="+mn-ea"/>
                      </a:rPr>
                      <m:t>=</m:t>
                    </m:r>
                    <m:sSub>
                      <m:sSubPr>
                        <m:ctrlPr>
                          <a:rPr lang="en-US" altLang="zh-CN" b="1" i="1" smtClean="0">
                            <a:solidFill>
                              <a:srgbClr val="006699"/>
                            </a:solidFill>
                            <a:latin typeface="Cambria Math" panose="02040503050406030204" pitchFamily="18" charset="0"/>
                            <a:ea typeface="+mn-ea"/>
                          </a:rPr>
                        </m:ctrlPr>
                      </m:sSubPr>
                      <m:e>
                        <m:r>
                          <a:rPr lang="en-US" altLang="zh-CN" b="1" i="1" smtClean="0">
                            <a:solidFill>
                              <a:srgbClr val="006699"/>
                            </a:solidFill>
                            <a:latin typeface="Cambria Math" panose="02040503050406030204" pitchFamily="18" charset="0"/>
                            <a:ea typeface="+mn-ea"/>
                          </a:rPr>
                          <m:t>𝑼</m:t>
                        </m:r>
                      </m:e>
                      <m:sub>
                        <m:r>
                          <a:rPr lang="en-US" altLang="zh-CN" b="1" i="1" smtClean="0">
                            <a:solidFill>
                              <a:srgbClr val="006699"/>
                            </a:solidFill>
                            <a:latin typeface="Cambria Math" panose="02040503050406030204" pitchFamily="18" charset="0"/>
                            <a:ea typeface="+mn-ea"/>
                          </a:rPr>
                          <m:t>𝒔</m:t>
                        </m:r>
                      </m:sub>
                    </m:sSub>
                  </m:oMath>
                </a14:m>
                <a:r>
                  <a:rPr lang="zh-CN" altLang="en-US" b="1" dirty="0">
                    <a:solidFill>
                      <a:srgbClr val="006699"/>
                    </a:solidFill>
                    <a:ea typeface="+mn-ea"/>
                  </a:rPr>
                  <a:t>，电枢电流</a:t>
                </a:r>
                <a:r>
                  <a:rPr lang="en-US" altLang="zh-CN" b="1" dirty="0">
                    <a:solidFill>
                      <a:srgbClr val="006699"/>
                    </a:solidFill>
                    <a:ea typeface="+mn-ea"/>
                  </a:rPr>
                  <a:t>id</a:t>
                </a:r>
                <a:r>
                  <a:rPr lang="zh-CN" altLang="en-US" b="1" dirty="0">
                    <a:solidFill>
                      <a:srgbClr val="006699"/>
                    </a:solidFill>
                    <a:ea typeface="+mn-ea"/>
                  </a:rPr>
                  <a:t>沿回路</a:t>
                </a:r>
                <a:r>
                  <a:rPr lang="en-US" altLang="zh-CN" b="1" dirty="0">
                    <a:solidFill>
                      <a:srgbClr val="006699"/>
                    </a:solidFill>
                    <a:ea typeface="+mn-ea"/>
                  </a:rPr>
                  <a:t>1</a:t>
                </a:r>
                <a:r>
                  <a:rPr lang="zh-CN" altLang="en-US" b="1" dirty="0">
                    <a:solidFill>
                      <a:srgbClr val="006699"/>
                    </a:solidFill>
                    <a:ea typeface="+mn-ea"/>
                  </a:rPr>
                  <a:t>流通；</a:t>
                </a:r>
              </a:p>
            </p:txBody>
          </p:sp>
        </mc:Choice>
        <mc:Fallback xmlns="">
          <p:sp>
            <p:nvSpPr>
              <p:cNvPr id="3" name="Text Box 9">
                <a:extLst>
                  <a:ext uri="{FF2B5EF4-FFF2-40B4-BE49-F238E27FC236}">
                    <a16:creationId xmlns:a16="http://schemas.microsoft.com/office/drawing/2014/main" id="{64821ACE-FC19-4EBD-ADAA-DEC083A6C636}"/>
                  </a:ext>
                </a:extLst>
              </p:cNvPr>
              <p:cNvSpPr txBox="1">
                <a:spLocks noRot="1" noChangeAspect="1" noMove="1" noResize="1" noEditPoints="1" noAdjustHandles="1" noChangeArrowheads="1" noChangeShapeType="1" noTextEdit="1"/>
              </p:cNvSpPr>
              <p:nvPr/>
            </p:nvSpPr>
            <p:spPr bwMode="auto">
              <a:xfrm>
                <a:off x="548010" y="4668831"/>
                <a:ext cx="5295289" cy="1309205"/>
              </a:xfrm>
              <a:prstGeom prst="rect">
                <a:avLst/>
              </a:prstGeom>
              <a:blipFill>
                <a:blip r:embed="rId7"/>
                <a:stretch>
                  <a:fillRect l="-1841" t="-5116" r="-3682" b="-10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Text Box 6">
            <a:extLst>
              <a:ext uri="{FF2B5EF4-FFF2-40B4-BE49-F238E27FC236}">
                <a16:creationId xmlns:a16="http://schemas.microsoft.com/office/drawing/2014/main" id="{C7134595-737C-4149-9828-567DDC14BEBC}"/>
              </a:ext>
            </a:extLst>
          </p:cNvPr>
          <p:cNvSpPr txBox="1">
            <a:spLocks noChangeArrowheads="1"/>
          </p:cNvSpPr>
          <p:nvPr/>
        </p:nvSpPr>
        <p:spPr bwMode="auto">
          <a:xfrm>
            <a:off x="5940152" y="5178725"/>
            <a:ext cx="31318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dirty="0">
                <a:solidFill>
                  <a:schemeClr val="tx1"/>
                </a:solidFill>
              </a:rPr>
              <a:t>双极式控制可逆</a:t>
            </a:r>
            <a:r>
              <a:rPr lang="en-US" altLang="zh-CN" sz="2000" dirty="0">
                <a:solidFill>
                  <a:schemeClr val="tx1"/>
                </a:solidFill>
              </a:rPr>
              <a:t>PWM</a:t>
            </a:r>
            <a:r>
              <a:rPr lang="zh-CN" altLang="en-US" sz="2000" dirty="0">
                <a:solidFill>
                  <a:schemeClr val="tx1"/>
                </a:solidFill>
              </a:rPr>
              <a:t>变换器的驱动电压、输出电压和电流波形</a:t>
            </a:r>
          </a:p>
        </p:txBody>
      </p:sp>
    </p:spTree>
    <p:extLst>
      <p:ext uri="{BB962C8B-B14F-4D97-AF65-F5344CB8AC3E}">
        <p14:creationId xmlns:p14="http://schemas.microsoft.com/office/powerpoint/2010/main" val="3542006992"/>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3568" y="548680"/>
            <a:ext cx="8162925" cy="641350"/>
          </a:xfrm>
        </p:spPr>
        <p:txBody>
          <a:bodyPr/>
          <a:lstStyle/>
          <a:p>
            <a:r>
              <a:rPr lang="zh-CN" altLang="en-US" sz="3600" dirty="0">
                <a:latin typeface="Times New Roman" panose="02020603050405020304" pitchFamily="18" charset="0"/>
              </a:rPr>
              <a:t>桥式可逆</a:t>
            </a:r>
            <a:r>
              <a:rPr lang="en-US" altLang="zh-CN" sz="3600" dirty="0">
                <a:latin typeface="Times New Roman" panose="02020603050405020304" pitchFamily="18" charset="0"/>
              </a:rPr>
              <a:t>PWM</a:t>
            </a:r>
            <a:r>
              <a:rPr lang="zh-CN" altLang="en-US" sz="3600" dirty="0">
                <a:latin typeface="Times New Roman" panose="02020603050405020304" pitchFamily="18" charset="0"/>
              </a:rPr>
              <a:t>变换器</a:t>
            </a:r>
          </a:p>
        </p:txBody>
      </p:sp>
      <p:sp>
        <p:nvSpPr>
          <p:cNvPr id="93187" name="Rectangle 5"/>
          <p:cNvSpPr>
            <a:spLocks noChangeArrowheads="1"/>
          </p:cNvSpPr>
          <p:nvPr/>
        </p:nvSpPr>
        <p:spPr bwMode="auto">
          <a:xfrm>
            <a:off x="0" y="2247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3188" name="Text Box 6"/>
          <p:cNvSpPr txBox="1">
            <a:spLocks noChangeArrowheads="1"/>
          </p:cNvSpPr>
          <p:nvPr/>
        </p:nvSpPr>
        <p:spPr bwMode="auto">
          <a:xfrm>
            <a:off x="755576" y="3940590"/>
            <a:ext cx="4681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sz="2000" dirty="0">
                <a:solidFill>
                  <a:schemeClr val="tx1"/>
                </a:solidFill>
              </a:rPr>
              <a:t>图</a:t>
            </a:r>
            <a:r>
              <a:rPr lang="en-US" altLang="zh-CN" sz="2000" dirty="0">
                <a:solidFill>
                  <a:schemeClr val="tx1"/>
                </a:solidFill>
              </a:rPr>
              <a:t>2-13	</a:t>
            </a:r>
            <a:r>
              <a:rPr lang="zh-CN" altLang="en-US" sz="2000" dirty="0">
                <a:solidFill>
                  <a:schemeClr val="tx1"/>
                </a:solidFill>
              </a:rPr>
              <a:t>桥式可逆</a:t>
            </a:r>
            <a:r>
              <a:rPr lang="en-US" altLang="zh-CN" sz="2000" dirty="0">
                <a:solidFill>
                  <a:schemeClr val="tx1"/>
                </a:solidFill>
              </a:rPr>
              <a:t>PWM</a:t>
            </a:r>
            <a:r>
              <a:rPr lang="zh-CN" altLang="en-US" sz="2000" dirty="0">
                <a:solidFill>
                  <a:schemeClr val="tx1"/>
                </a:solidFill>
              </a:rPr>
              <a:t>变换器电路</a:t>
            </a:r>
          </a:p>
        </p:txBody>
      </p:sp>
      <p:sp>
        <p:nvSpPr>
          <p:cNvPr id="9318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3190" name="对象 3"/>
          <p:cNvGraphicFramePr>
            <a:graphicFrameLocks noChangeAspect="1"/>
          </p:cNvGraphicFramePr>
          <p:nvPr/>
        </p:nvGraphicFramePr>
        <p:xfrm>
          <a:off x="179512" y="980728"/>
          <a:ext cx="5184576" cy="3009083"/>
        </p:xfrm>
        <a:graphic>
          <a:graphicData uri="http://schemas.openxmlformats.org/presentationml/2006/ole">
            <mc:AlternateContent xmlns:mc="http://schemas.openxmlformats.org/markup-compatibility/2006">
              <mc:Choice xmlns:v="urn:schemas-microsoft-com:vml" Requires="v">
                <p:oleObj spid="_x0000_s43072" r:id="rId3" imgW="3849370" imgH="2235200" progId="Visio.Drawing.11">
                  <p:embed/>
                </p:oleObj>
              </mc:Choice>
              <mc:Fallback>
                <p:oleObj r:id="rId3" imgW="3849370" imgH="2235200" progId="Visio.Drawing.11">
                  <p:embed/>
                  <p:pic>
                    <p:nvPicPr>
                      <p:cNvPr id="9319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980728"/>
                        <a:ext cx="5184576" cy="3009083"/>
                      </a:xfrm>
                      <a:prstGeom prst="rect">
                        <a:avLst/>
                      </a:prstGeom>
                      <a:noFill/>
                      <a:ln>
                        <a:noFill/>
                      </a:ln>
                    </p:spPr>
                  </p:pic>
                </p:oleObj>
              </mc:Fallback>
            </mc:AlternateContent>
          </a:graphicData>
        </a:graphic>
      </p:graphicFrame>
      <p:graphicFrame>
        <p:nvGraphicFramePr>
          <p:cNvPr id="2" name="Object 5">
            <a:extLst>
              <a:ext uri="{FF2B5EF4-FFF2-40B4-BE49-F238E27FC236}">
                <a16:creationId xmlns:a16="http://schemas.microsoft.com/office/drawing/2014/main" id="{EE576337-44C3-4C3B-9652-A6ED0A1FE5FC}"/>
              </a:ext>
            </a:extLst>
          </p:cNvPr>
          <p:cNvGraphicFramePr>
            <a:graphicFrameLocks noChangeAspect="1"/>
          </p:cNvGraphicFramePr>
          <p:nvPr/>
        </p:nvGraphicFramePr>
        <p:xfrm>
          <a:off x="5843299" y="692696"/>
          <a:ext cx="2992437" cy="4630738"/>
        </p:xfrm>
        <a:graphic>
          <a:graphicData uri="http://schemas.openxmlformats.org/presentationml/2006/ole">
            <mc:AlternateContent xmlns:mc="http://schemas.openxmlformats.org/markup-compatibility/2006">
              <mc:Choice xmlns:v="urn:schemas-microsoft-com:vml" Requires="v">
                <p:oleObj spid="_x0000_s43073" name="Visio" r:id="rId5" imgW="2087880" imgH="5024120" progId="Visio.Drawing.11">
                  <p:embed/>
                </p:oleObj>
              </mc:Choice>
              <mc:Fallback>
                <p:oleObj name="Visio" r:id="rId5" imgW="2087880" imgH="5024120" progId="Visio.Drawing.11">
                  <p:embed/>
                  <p:pic>
                    <p:nvPicPr>
                      <p:cNvPr id="2" name="Object 5">
                        <a:extLst>
                          <a:ext uri="{FF2B5EF4-FFF2-40B4-BE49-F238E27FC236}">
                            <a16:creationId xmlns:a16="http://schemas.microsoft.com/office/drawing/2014/main" id="{EE576337-44C3-4C3B-9652-A6ED0A1FE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3299" y="692696"/>
                        <a:ext cx="2992437"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 name="Text Box 9">
                <a:extLst>
                  <a:ext uri="{FF2B5EF4-FFF2-40B4-BE49-F238E27FC236}">
                    <a16:creationId xmlns:a16="http://schemas.microsoft.com/office/drawing/2014/main" id="{64821ACE-FC19-4EBD-ADAA-DEC083A6C636}"/>
                  </a:ext>
                </a:extLst>
              </p:cNvPr>
              <p:cNvSpPr txBox="1">
                <a:spLocks noChangeArrowheads="1"/>
              </p:cNvSpPr>
              <p:nvPr/>
            </p:nvSpPr>
            <p:spPr bwMode="auto">
              <a:xfrm>
                <a:off x="548010" y="4967219"/>
                <a:ext cx="5295289" cy="1200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marL="342900" indent="-342900" eaLnBrk="1" fontAlgn="base" hangingPunct="1">
                  <a:spcBef>
                    <a:spcPct val="20000"/>
                  </a:spcBef>
                  <a:spcAft>
                    <a:spcPct val="0"/>
                  </a:spcAft>
                  <a:buClr>
                    <a:schemeClr val="accent1"/>
                  </a:buClr>
                  <a:buSzPct val="65000"/>
                  <a:buFont typeface="Wingdings" pitchFamily="2" charset="2"/>
                  <a:buChar char="n"/>
                </a:pPr>
                <a:r>
                  <a:rPr lang="zh-CN" altLang="en-US" b="1" dirty="0">
                    <a:solidFill>
                      <a:srgbClr val="006699"/>
                    </a:solidFill>
                    <a:ea typeface="+mn-ea"/>
                  </a:rPr>
                  <a:t>当</a:t>
                </a:r>
                <a14:m>
                  <m:oMath xmlns:m="http://schemas.openxmlformats.org/officeDocument/2006/math">
                    <m:sSub>
                      <m:sSubPr>
                        <m:ctrlPr>
                          <a:rPr lang="en-US" altLang="zh-CN" b="1" i="1" smtClean="0">
                            <a:solidFill>
                              <a:srgbClr val="006699"/>
                            </a:solidFill>
                            <a:latin typeface="Cambria Math" panose="02040503050406030204" pitchFamily="18" charset="0"/>
                            <a:ea typeface="+mn-ea"/>
                          </a:rPr>
                        </m:ctrlPr>
                      </m:sSubPr>
                      <m:e>
                        <m:r>
                          <a:rPr lang="en-US" altLang="zh-CN" b="1" i="1" smtClean="0">
                            <a:solidFill>
                              <a:srgbClr val="006699"/>
                            </a:solidFill>
                            <a:latin typeface="Cambria Math" panose="02040503050406030204" pitchFamily="18" charset="0"/>
                            <a:ea typeface="+mn-ea"/>
                          </a:rPr>
                          <m:t>𝒕</m:t>
                        </m:r>
                      </m:e>
                      <m:sub>
                        <m:r>
                          <a:rPr lang="en-US" altLang="zh-CN" b="1" i="1" smtClean="0">
                            <a:solidFill>
                              <a:srgbClr val="006699"/>
                            </a:solidFill>
                            <a:latin typeface="Cambria Math" panose="02040503050406030204" pitchFamily="18" charset="0"/>
                            <a:ea typeface="+mn-ea"/>
                          </a:rPr>
                          <m:t>𝒐𝒏</m:t>
                        </m:r>
                      </m:sub>
                    </m:sSub>
                    <m:r>
                      <a:rPr lang="en-US" altLang="zh-CN" b="1" i="1" smtClean="0">
                        <a:solidFill>
                          <a:srgbClr val="006699"/>
                        </a:solidFill>
                        <a:latin typeface="Cambria Math" panose="02040503050406030204" pitchFamily="18" charset="0"/>
                        <a:ea typeface="+mn-ea"/>
                      </a:rPr>
                      <m:t>≤</m:t>
                    </m:r>
                    <m:r>
                      <a:rPr lang="en-US" altLang="zh-CN" b="1" i="1" smtClean="0">
                        <a:solidFill>
                          <a:srgbClr val="006699"/>
                        </a:solidFill>
                        <a:latin typeface="Cambria Math" panose="02040503050406030204" pitchFamily="18" charset="0"/>
                        <a:ea typeface="+mn-ea"/>
                      </a:rPr>
                      <m:t>𝒕</m:t>
                    </m:r>
                    <m:r>
                      <a:rPr lang="en-US" altLang="zh-CN" b="1" i="1" smtClean="0">
                        <a:solidFill>
                          <a:srgbClr val="006699"/>
                        </a:solidFill>
                        <a:latin typeface="Cambria Math" panose="02040503050406030204" pitchFamily="18" charset="0"/>
                        <a:ea typeface="+mn-ea"/>
                      </a:rPr>
                      <m:t>&lt;</m:t>
                    </m:r>
                    <m:r>
                      <a:rPr lang="en-US" altLang="zh-CN" b="1" i="1" smtClean="0">
                        <a:solidFill>
                          <a:srgbClr val="006699"/>
                        </a:solidFill>
                        <a:latin typeface="Cambria Math" panose="02040503050406030204" pitchFamily="18" charset="0"/>
                        <a:ea typeface="+mn-ea"/>
                      </a:rPr>
                      <m:t>𝑻</m:t>
                    </m:r>
                  </m:oMath>
                </a14:m>
                <a:r>
                  <a:rPr lang="zh-CN" altLang="en-US" b="1" dirty="0">
                    <a:solidFill>
                      <a:srgbClr val="006699"/>
                    </a:solidFill>
                    <a:ea typeface="+mn-ea"/>
                  </a:rPr>
                  <a:t>时，驱动电压反号，</a:t>
                </a:r>
                <a14:m>
                  <m:oMath xmlns:m="http://schemas.openxmlformats.org/officeDocument/2006/math">
                    <m:sSub>
                      <m:sSubPr>
                        <m:ctrlPr>
                          <a:rPr lang="en-US" altLang="zh-CN" b="1" i="1" smtClean="0">
                            <a:solidFill>
                              <a:srgbClr val="006699"/>
                            </a:solidFill>
                            <a:latin typeface="Cambria Math" panose="02040503050406030204" pitchFamily="18" charset="0"/>
                            <a:ea typeface="+mn-ea"/>
                          </a:rPr>
                        </m:ctrlPr>
                      </m:sSubPr>
                      <m:e>
                        <m:r>
                          <a:rPr lang="en-US" altLang="zh-CN" b="1" i="1" smtClean="0">
                            <a:solidFill>
                              <a:srgbClr val="006699"/>
                            </a:solidFill>
                            <a:latin typeface="Cambria Math" panose="02040503050406030204" pitchFamily="18" charset="0"/>
                            <a:ea typeface="+mn-ea"/>
                          </a:rPr>
                          <m:t>𝒊</m:t>
                        </m:r>
                      </m:e>
                      <m:sub>
                        <m:r>
                          <a:rPr lang="en-US" altLang="zh-CN" b="1" i="1" smtClean="0">
                            <a:solidFill>
                              <a:srgbClr val="006699"/>
                            </a:solidFill>
                            <a:latin typeface="Cambria Math" panose="02040503050406030204" pitchFamily="18" charset="0"/>
                            <a:ea typeface="+mn-ea"/>
                          </a:rPr>
                          <m:t>𝒅</m:t>
                        </m:r>
                      </m:sub>
                    </m:sSub>
                  </m:oMath>
                </a14:m>
                <a:r>
                  <a:rPr lang="zh-CN" altLang="en-US" b="1" dirty="0">
                    <a:solidFill>
                      <a:srgbClr val="006699"/>
                    </a:solidFill>
                    <a:ea typeface="+mn-ea"/>
                  </a:rPr>
                  <a:t>沿回路</a:t>
                </a:r>
                <a:r>
                  <a:rPr lang="en-US" altLang="zh-CN" b="1" dirty="0">
                    <a:solidFill>
                      <a:srgbClr val="006699"/>
                    </a:solidFill>
                    <a:ea typeface="+mn-ea"/>
                  </a:rPr>
                  <a:t>2</a:t>
                </a:r>
                <a:r>
                  <a:rPr lang="zh-CN" altLang="en-US" b="1" dirty="0">
                    <a:solidFill>
                      <a:srgbClr val="006699"/>
                    </a:solidFill>
                    <a:ea typeface="+mn-ea"/>
                  </a:rPr>
                  <a:t>经二极管续流，</a:t>
                </a:r>
                <a14:m>
                  <m:oMath xmlns:m="http://schemas.openxmlformats.org/officeDocument/2006/math">
                    <m:sSub>
                      <m:sSubPr>
                        <m:ctrlPr>
                          <a:rPr lang="en-US" altLang="zh-CN" b="1" i="1" smtClean="0">
                            <a:solidFill>
                              <a:srgbClr val="006699"/>
                            </a:solidFill>
                            <a:latin typeface="Cambria Math" panose="02040503050406030204" pitchFamily="18" charset="0"/>
                            <a:ea typeface="+mn-ea"/>
                          </a:rPr>
                        </m:ctrlPr>
                      </m:sSubPr>
                      <m:e>
                        <m:r>
                          <a:rPr lang="en-US" altLang="zh-CN" b="1" i="1" smtClean="0">
                            <a:solidFill>
                              <a:srgbClr val="006699"/>
                            </a:solidFill>
                            <a:latin typeface="Cambria Math" panose="02040503050406030204" pitchFamily="18" charset="0"/>
                            <a:ea typeface="+mn-ea"/>
                          </a:rPr>
                          <m:t>𝑼</m:t>
                        </m:r>
                      </m:e>
                      <m:sub>
                        <m:r>
                          <a:rPr lang="en-US" altLang="zh-CN" b="1" i="1" smtClean="0">
                            <a:solidFill>
                              <a:srgbClr val="006699"/>
                            </a:solidFill>
                            <a:latin typeface="Cambria Math" panose="02040503050406030204" pitchFamily="18" charset="0"/>
                            <a:ea typeface="+mn-ea"/>
                          </a:rPr>
                          <m:t>𝑨𝑩</m:t>
                        </m:r>
                      </m:sub>
                    </m:sSub>
                    <m:r>
                      <a:rPr lang="en-US" altLang="zh-CN" b="1" i="1" smtClean="0">
                        <a:solidFill>
                          <a:srgbClr val="006699"/>
                        </a:solidFill>
                        <a:latin typeface="Cambria Math" panose="02040503050406030204" pitchFamily="18" charset="0"/>
                        <a:ea typeface="+mn-ea"/>
                      </a:rPr>
                      <m:t>=−</m:t>
                    </m:r>
                    <m:sSub>
                      <m:sSubPr>
                        <m:ctrlPr>
                          <a:rPr lang="en-US" altLang="zh-CN" b="1" i="1" smtClean="0">
                            <a:solidFill>
                              <a:srgbClr val="006699"/>
                            </a:solidFill>
                            <a:latin typeface="Cambria Math" panose="02040503050406030204" pitchFamily="18" charset="0"/>
                            <a:ea typeface="+mn-ea"/>
                          </a:rPr>
                        </m:ctrlPr>
                      </m:sSubPr>
                      <m:e>
                        <m:r>
                          <a:rPr lang="en-US" altLang="zh-CN" b="1" i="1" smtClean="0">
                            <a:solidFill>
                              <a:srgbClr val="006699"/>
                            </a:solidFill>
                            <a:latin typeface="Cambria Math" panose="02040503050406030204" pitchFamily="18" charset="0"/>
                            <a:ea typeface="+mn-ea"/>
                          </a:rPr>
                          <m:t>𝑼</m:t>
                        </m:r>
                      </m:e>
                      <m:sub>
                        <m:r>
                          <a:rPr lang="en-US" altLang="zh-CN" b="1" i="1" smtClean="0">
                            <a:solidFill>
                              <a:srgbClr val="006699"/>
                            </a:solidFill>
                            <a:latin typeface="Cambria Math" panose="02040503050406030204" pitchFamily="18" charset="0"/>
                            <a:ea typeface="+mn-ea"/>
                          </a:rPr>
                          <m:t>𝒔</m:t>
                        </m:r>
                      </m:sub>
                    </m:sSub>
                    <m:r>
                      <a:rPr lang="zh-CN" altLang="en-US" b="1" i="1">
                        <a:solidFill>
                          <a:srgbClr val="006699"/>
                        </a:solidFill>
                        <a:latin typeface="Cambria Math" panose="02040503050406030204" pitchFamily="18" charset="0"/>
                        <a:ea typeface="+mn-ea"/>
                      </a:rPr>
                      <m:t>。</m:t>
                    </m:r>
                  </m:oMath>
                </a14:m>
                <a:endParaRPr lang="zh-CN" altLang="en-US" b="1" dirty="0">
                  <a:solidFill>
                    <a:srgbClr val="006699"/>
                  </a:solidFill>
                  <a:ea typeface="+mn-ea"/>
                </a:endParaRPr>
              </a:p>
            </p:txBody>
          </p:sp>
        </mc:Choice>
        <mc:Fallback xmlns="">
          <p:sp>
            <p:nvSpPr>
              <p:cNvPr id="3" name="Text Box 9">
                <a:extLst>
                  <a:ext uri="{FF2B5EF4-FFF2-40B4-BE49-F238E27FC236}">
                    <a16:creationId xmlns:a16="http://schemas.microsoft.com/office/drawing/2014/main" id="{64821ACE-FC19-4EBD-ADAA-DEC083A6C636}"/>
                  </a:ext>
                </a:extLst>
              </p:cNvPr>
              <p:cNvSpPr txBox="1">
                <a:spLocks noRot="1" noChangeAspect="1" noMove="1" noResize="1" noEditPoints="1" noAdjustHandles="1" noChangeArrowheads="1" noChangeShapeType="1" noTextEdit="1"/>
              </p:cNvSpPr>
              <p:nvPr/>
            </p:nvSpPr>
            <p:spPr bwMode="auto">
              <a:xfrm>
                <a:off x="548010" y="4967219"/>
                <a:ext cx="5295289" cy="1200329"/>
              </a:xfrm>
              <a:prstGeom prst="rect">
                <a:avLst/>
              </a:prstGeom>
              <a:blipFill>
                <a:blip r:embed="rId7"/>
                <a:stretch>
                  <a:fillRect l="-460" t="-55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Text Box 6">
            <a:extLst>
              <a:ext uri="{FF2B5EF4-FFF2-40B4-BE49-F238E27FC236}">
                <a16:creationId xmlns:a16="http://schemas.microsoft.com/office/drawing/2014/main" id="{6F991224-6C55-428D-81CC-A3807139ED2D}"/>
              </a:ext>
            </a:extLst>
          </p:cNvPr>
          <p:cNvSpPr txBox="1">
            <a:spLocks noChangeArrowheads="1"/>
          </p:cNvSpPr>
          <p:nvPr/>
        </p:nvSpPr>
        <p:spPr bwMode="auto">
          <a:xfrm>
            <a:off x="5904656" y="5178725"/>
            <a:ext cx="31318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dirty="0">
                <a:solidFill>
                  <a:schemeClr val="tx1"/>
                </a:solidFill>
              </a:rPr>
              <a:t>双极式控制可逆</a:t>
            </a:r>
            <a:r>
              <a:rPr lang="en-US" altLang="zh-CN" sz="2000" dirty="0">
                <a:solidFill>
                  <a:schemeClr val="tx1"/>
                </a:solidFill>
              </a:rPr>
              <a:t>PWM</a:t>
            </a:r>
            <a:r>
              <a:rPr lang="zh-CN" altLang="en-US" sz="2000" dirty="0">
                <a:solidFill>
                  <a:schemeClr val="tx1"/>
                </a:solidFill>
              </a:rPr>
              <a:t>变换器的驱动电压、输出电压和电流波形</a:t>
            </a:r>
          </a:p>
        </p:txBody>
      </p:sp>
    </p:spTree>
    <p:extLst>
      <p:ext uri="{BB962C8B-B14F-4D97-AF65-F5344CB8AC3E}">
        <p14:creationId xmlns:p14="http://schemas.microsoft.com/office/powerpoint/2010/main" val="125156609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871538" y="546100"/>
            <a:ext cx="8162925" cy="1077913"/>
          </a:xfrm>
        </p:spPr>
        <p:txBody>
          <a:bodyPr/>
          <a:lstStyle/>
          <a:p>
            <a:r>
              <a:rPr lang="zh-CN" altLang="en-US" sz="3200" b="1" dirty="0"/>
              <a:t>运动控制关键</a:t>
            </a:r>
            <a:r>
              <a:rPr lang="en-US" altLang="zh-CN" sz="3200" b="1" dirty="0"/>
              <a:t>-</a:t>
            </a:r>
            <a:r>
              <a:rPr lang="zh-CN" altLang="en-US" sz="3200" b="1" dirty="0"/>
              <a:t>对电能</a:t>
            </a:r>
            <a:r>
              <a:rPr lang="en-US" altLang="zh-CN" sz="3200" b="1" dirty="0"/>
              <a:t>-</a:t>
            </a:r>
            <a:r>
              <a:rPr lang="zh-CN" altLang="en-US" sz="3200" b="1" dirty="0"/>
              <a:t>机械能转换过程进行有效控制</a:t>
            </a:r>
          </a:p>
        </p:txBody>
      </p:sp>
      <p:sp>
        <p:nvSpPr>
          <p:cNvPr id="23555" name="内容占位符 2"/>
          <p:cNvSpPr>
            <a:spLocks noGrp="1"/>
          </p:cNvSpPr>
          <p:nvPr>
            <p:ph idx="1"/>
          </p:nvPr>
        </p:nvSpPr>
        <p:spPr>
          <a:xfrm>
            <a:off x="611560" y="1772816"/>
            <a:ext cx="7848600" cy="4829175"/>
          </a:xfrm>
        </p:spPr>
        <p:txBody>
          <a:bodyPr/>
          <a:lstStyle/>
          <a:p>
            <a:pPr>
              <a:buFont typeface="Wingdings" panose="05000000000000000000" pitchFamily="2" charset="2"/>
              <a:buNone/>
            </a:pPr>
            <a:r>
              <a:rPr lang="zh-CN" altLang="en-US" dirty="0"/>
              <a:t>必须实现：</a:t>
            </a:r>
            <a:endParaRPr lang="en-US" altLang="zh-CN" dirty="0"/>
          </a:p>
          <a:p>
            <a:pPr>
              <a:buFont typeface="Wingdings" panose="05000000000000000000" pitchFamily="2" charset="2"/>
              <a:buNone/>
            </a:pPr>
            <a:r>
              <a:rPr lang="en-US" altLang="zh-CN" dirty="0">
                <a:solidFill>
                  <a:schemeClr val="tx2"/>
                </a:solidFill>
              </a:rPr>
              <a:t>1.</a:t>
            </a:r>
            <a:r>
              <a:rPr lang="zh-CN" altLang="en-US" dirty="0">
                <a:solidFill>
                  <a:schemeClr val="tx2"/>
                </a:solidFill>
              </a:rPr>
              <a:t>给机电运动系统提供所需形态电能</a:t>
            </a:r>
            <a:endParaRPr lang="en-US" altLang="zh-CN" dirty="0">
              <a:solidFill>
                <a:schemeClr val="tx2"/>
              </a:solidFill>
            </a:endParaRPr>
          </a:p>
          <a:p>
            <a:r>
              <a:rPr lang="zh-CN" altLang="en-US" dirty="0"/>
              <a:t>  </a:t>
            </a:r>
            <a:r>
              <a:rPr lang="zh-CN" altLang="en-US" sz="2400" dirty="0"/>
              <a:t>“电能形态”：电的类型，参数</a:t>
            </a:r>
            <a:endParaRPr lang="en-US" altLang="zh-CN" sz="2400" dirty="0"/>
          </a:p>
          <a:p>
            <a:r>
              <a:rPr lang="zh-CN" altLang="en-US" sz="2400" dirty="0"/>
              <a:t>   电能形态变化称“变流”</a:t>
            </a:r>
            <a:r>
              <a:rPr lang="en-US" altLang="zh-CN" sz="2400" dirty="0"/>
              <a:t>-</a:t>
            </a:r>
            <a:r>
              <a:rPr lang="zh-CN" altLang="en-US" sz="2400" dirty="0"/>
              <a:t>电力电子技术</a:t>
            </a:r>
            <a:endParaRPr lang="en-US" altLang="zh-CN" sz="2400" dirty="0"/>
          </a:p>
          <a:p>
            <a:pPr>
              <a:buFont typeface="Wingdings" panose="05000000000000000000" pitchFamily="2" charset="2"/>
              <a:buNone/>
            </a:pPr>
            <a:r>
              <a:rPr lang="en-US" altLang="zh-CN" dirty="0">
                <a:solidFill>
                  <a:schemeClr val="tx2"/>
                </a:solidFill>
              </a:rPr>
              <a:t>2.</a:t>
            </a:r>
            <a:r>
              <a:rPr lang="zh-CN" altLang="en-US" dirty="0">
                <a:solidFill>
                  <a:schemeClr val="tx2"/>
                </a:solidFill>
              </a:rPr>
              <a:t>对机电系统实施控制</a:t>
            </a:r>
            <a:r>
              <a:rPr lang="en-US" altLang="zh-CN" dirty="0">
                <a:solidFill>
                  <a:schemeClr val="tx2"/>
                </a:solidFill>
              </a:rPr>
              <a:t>-</a:t>
            </a:r>
            <a:r>
              <a:rPr lang="zh-CN" altLang="en-US" dirty="0">
                <a:solidFill>
                  <a:schemeClr val="tx2"/>
                </a:solidFill>
              </a:rPr>
              <a:t>所需运动特性</a:t>
            </a:r>
            <a:endParaRPr lang="en-US" altLang="zh-CN" dirty="0">
              <a:solidFill>
                <a:schemeClr val="tx2"/>
              </a:solidFill>
            </a:endParaRPr>
          </a:p>
          <a:p>
            <a:r>
              <a:rPr lang="zh-CN" altLang="en-US" sz="2400" dirty="0"/>
              <a:t>被控制对象为电机</a:t>
            </a:r>
            <a:r>
              <a:rPr lang="en-US" altLang="zh-CN" sz="2400" dirty="0"/>
              <a:t>-</a:t>
            </a:r>
            <a:r>
              <a:rPr lang="zh-CN" altLang="en-US" sz="2400" dirty="0"/>
              <a:t>电机理论</a:t>
            </a:r>
            <a:endParaRPr lang="en-US" altLang="zh-CN" sz="2400" dirty="0"/>
          </a:p>
          <a:p>
            <a:r>
              <a:rPr lang="zh-CN" altLang="en-US" sz="2400" dirty="0"/>
              <a:t>控制以闭环、解耦为核心</a:t>
            </a:r>
            <a:r>
              <a:rPr lang="en-US" altLang="zh-CN" sz="2400" dirty="0"/>
              <a:t>-</a:t>
            </a:r>
            <a:r>
              <a:rPr lang="zh-CN" altLang="en-US" sz="2400" dirty="0"/>
              <a:t>控制理论</a:t>
            </a:r>
            <a:endParaRPr lang="en-US" altLang="zh-CN" sz="2400" dirty="0"/>
          </a:p>
          <a:p>
            <a:pPr>
              <a:buFont typeface="Wingdings" panose="05000000000000000000" pitchFamily="2" charset="2"/>
              <a:buNone/>
            </a:pPr>
            <a:r>
              <a:rPr lang="zh-CN" altLang="en-US" sz="2400" dirty="0">
                <a:solidFill>
                  <a:schemeClr val="tx2"/>
                </a:solidFill>
              </a:rPr>
              <a:t>  </a:t>
            </a:r>
            <a:r>
              <a:rPr lang="en-US" altLang="zh-CN" sz="2400" dirty="0">
                <a:solidFill>
                  <a:schemeClr val="tx2"/>
                </a:solidFill>
              </a:rPr>
              <a:t>PID</a:t>
            </a:r>
            <a:r>
              <a:rPr lang="zh-CN" altLang="en-US" sz="2400" dirty="0">
                <a:solidFill>
                  <a:schemeClr val="tx2"/>
                </a:solidFill>
              </a:rPr>
              <a:t>控制</a:t>
            </a:r>
            <a:r>
              <a:rPr lang="en-US" altLang="zh-CN" sz="2400" dirty="0">
                <a:solidFill>
                  <a:schemeClr val="tx2"/>
                </a:solidFill>
              </a:rPr>
              <a:t>,</a:t>
            </a:r>
            <a:r>
              <a:rPr lang="zh-CN" altLang="en-US" sz="2400" dirty="0">
                <a:solidFill>
                  <a:schemeClr val="tx2"/>
                </a:solidFill>
              </a:rPr>
              <a:t>模糊控制</a:t>
            </a:r>
            <a:r>
              <a:rPr lang="en-US" altLang="zh-CN" sz="2400" dirty="0">
                <a:solidFill>
                  <a:schemeClr val="tx2"/>
                </a:solidFill>
              </a:rPr>
              <a:t>,</a:t>
            </a:r>
            <a:r>
              <a:rPr lang="zh-CN" altLang="en-US" sz="2400" dirty="0">
                <a:solidFill>
                  <a:schemeClr val="tx2"/>
                </a:solidFill>
              </a:rPr>
              <a:t>矢量控制等等；</a:t>
            </a:r>
            <a:endParaRPr lang="en-US" altLang="zh-CN" sz="2400" dirty="0"/>
          </a:p>
        </p:txBody>
      </p:sp>
    </p:spTree>
    <p:extLst>
      <p:ext uri="{BB962C8B-B14F-4D97-AF65-F5344CB8AC3E}">
        <p14:creationId xmlns:p14="http://schemas.microsoft.com/office/powerpoint/2010/main" val="3562012556"/>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5"/>
          <p:cNvSpPr>
            <a:spLocks noChangeArrowheads="1"/>
          </p:cNvSpPr>
          <p:nvPr/>
        </p:nvSpPr>
        <p:spPr bwMode="auto">
          <a:xfrm>
            <a:off x="0" y="1362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212" name="Rectangle 8"/>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213" name="Text Box 9"/>
          <p:cNvSpPr txBox="1">
            <a:spLocks noChangeArrowheads="1"/>
          </p:cNvSpPr>
          <p:nvPr/>
        </p:nvSpPr>
        <p:spPr bwMode="auto">
          <a:xfrm>
            <a:off x="4211638" y="1773238"/>
            <a:ext cx="439261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dirty="0">
                <a:solidFill>
                  <a:schemeClr val="tx1"/>
                </a:solidFill>
              </a:rPr>
              <a:t>在一个开关周期内，</a:t>
            </a:r>
          </a:p>
          <a:p>
            <a:pPr algn="l" eaLnBrk="1" hangingPunct="1">
              <a:spcBef>
                <a:spcPct val="50000"/>
              </a:spcBef>
              <a:buClr>
                <a:schemeClr val="folHlink"/>
              </a:buClr>
              <a:buFont typeface="Wingdings" panose="05000000000000000000" pitchFamily="2" charset="2"/>
              <a:buChar char="n"/>
            </a:pPr>
            <a:r>
              <a:rPr lang="en-US" altLang="zh-CN" dirty="0">
                <a:solidFill>
                  <a:schemeClr val="tx1"/>
                </a:solidFill>
              </a:rPr>
              <a:t>          , </a:t>
            </a:r>
            <a:r>
              <a:rPr lang="en-US" altLang="zh-CN" i="1" dirty="0">
                <a:solidFill>
                  <a:schemeClr val="tx1"/>
                </a:solidFill>
              </a:rPr>
              <a:t>U</a:t>
            </a:r>
            <a:r>
              <a:rPr lang="en-US" altLang="zh-CN" baseline="-25000" dirty="0">
                <a:solidFill>
                  <a:schemeClr val="tx1"/>
                </a:solidFill>
              </a:rPr>
              <a:t>AB</a:t>
            </a:r>
            <a:r>
              <a:rPr lang="zh-CN" altLang="en-US" dirty="0">
                <a:solidFill>
                  <a:schemeClr val="tx1"/>
                </a:solidFill>
              </a:rPr>
              <a:t>的平均值为正，电动机正转；反之则反转。 </a:t>
            </a:r>
          </a:p>
          <a:p>
            <a:pPr algn="l" eaLnBrk="1" hangingPunct="1">
              <a:spcBef>
                <a:spcPct val="50000"/>
              </a:spcBef>
              <a:buClr>
                <a:schemeClr val="folHlink"/>
              </a:buClr>
              <a:buFont typeface="Wingdings" panose="05000000000000000000" pitchFamily="2" charset="2"/>
              <a:buChar char="n"/>
            </a:pPr>
            <a:r>
              <a:rPr lang="zh-CN" altLang="en-US" dirty="0">
                <a:solidFill>
                  <a:schemeClr val="tx1"/>
                </a:solidFill>
              </a:rPr>
              <a:t>          </a:t>
            </a:r>
            <a:r>
              <a:rPr lang="en-US" altLang="zh-CN" dirty="0">
                <a:solidFill>
                  <a:schemeClr val="tx1"/>
                </a:solidFill>
              </a:rPr>
              <a:t>,</a:t>
            </a:r>
            <a:r>
              <a:rPr lang="zh-CN" altLang="en-US" dirty="0">
                <a:solidFill>
                  <a:schemeClr val="tx1"/>
                </a:solidFill>
              </a:rPr>
              <a:t>平均输出电压为零，电动机停止。 </a:t>
            </a:r>
          </a:p>
        </p:txBody>
      </p:sp>
      <p:sp>
        <p:nvSpPr>
          <p:cNvPr id="94214" name="Rectangle 11"/>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4215" name="Object 10"/>
          <p:cNvGraphicFramePr>
            <a:graphicFrameLocks noChangeAspect="1"/>
          </p:cNvGraphicFramePr>
          <p:nvPr>
            <p:extLst>
              <p:ext uri="{D42A27DB-BD31-4B8C-83A1-F6EECF244321}">
                <p14:modId xmlns:p14="http://schemas.microsoft.com/office/powerpoint/2010/main" val="3595028481"/>
              </p:ext>
            </p:extLst>
          </p:nvPr>
        </p:nvGraphicFramePr>
        <p:xfrm>
          <a:off x="4563781" y="2220815"/>
          <a:ext cx="720725" cy="579438"/>
        </p:xfrm>
        <a:graphic>
          <a:graphicData uri="http://schemas.openxmlformats.org/presentationml/2006/ole">
            <mc:AlternateContent xmlns:mc="http://schemas.openxmlformats.org/markup-compatibility/2006">
              <mc:Choice xmlns:v="urn:schemas-microsoft-com:vml" Requires="v">
                <p:oleObj spid="_x0000_s25911" name="公式" r:id="rId3" imgW="482600" imgH="393700" progId="Equation.3">
                  <p:embed/>
                </p:oleObj>
              </mc:Choice>
              <mc:Fallback>
                <p:oleObj name="公式" r:id="rId3" imgW="4826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3781" y="2220815"/>
                        <a:ext cx="720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6" name="Rectangle 13"/>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4217" name="Object 12"/>
          <p:cNvGraphicFramePr>
            <a:graphicFrameLocks noChangeAspect="1"/>
          </p:cNvGraphicFramePr>
          <p:nvPr>
            <p:extLst>
              <p:ext uri="{D42A27DB-BD31-4B8C-83A1-F6EECF244321}">
                <p14:modId xmlns:p14="http://schemas.microsoft.com/office/powerpoint/2010/main" val="82598792"/>
              </p:ext>
            </p:extLst>
          </p:nvPr>
        </p:nvGraphicFramePr>
        <p:xfrm>
          <a:off x="4538547" y="3139281"/>
          <a:ext cx="720725" cy="579437"/>
        </p:xfrm>
        <a:graphic>
          <a:graphicData uri="http://schemas.openxmlformats.org/presentationml/2006/ole">
            <mc:AlternateContent xmlns:mc="http://schemas.openxmlformats.org/markup-compatibility/2006">
              <mc:Choice xmlns:v="urn:schemas-microsoft-com:vml" Requires="v">
                <p:oleObj spid="_x0000_s25912" name="公式" r:id="rId5" imgW="482600" imgH="393700" progId="Equation.3">
                  <p:embed/>
                </p:oleObj>
              </mc:Choice>
              <mc:Fallback>
                <p:oleObj name="公式" r:id="rId5" imgW="4826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8547" y="3139281"/>
                        <a:ext cx="720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8"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4219" name="Object 5"/>
          <p:cNvGraphicFramePr>
            <a:graphicFrameLocks noChangeAspect="1"/>
          </p:cNvGraphicFramePr>
          <p:nvPr>
            <p:extLst>
              <p:ext uri="{D42A27DB-BD31-4B8C-83A1-F6EECF244321}">
                <p14:modId xmlns:p14="http://schemas.microsoft.com/office/powerpoint/2010/main" val="2210825891"/>
              </p:ext>
            </p:extLst>
          </p:nvPr>
        </p:nvGraphicFramePr>
        <p:xfrm>
          <a:off x="540263" y="629250"/>
          <a:ext cx="2972541" cy="4599950"/>
        </p:xfrm>
        <a:graphic>
          <a:graphicData uri="http://schemas.openxmlformats.org/presentationml/2006/ole">
            <mc:AlternateContent xmlns:mc="http://schemas.openxmlformats.org/markup-compatibility/2006">
              <mc:Choice xmlns:v="urn:schemas-microsoft-com:vml" Requires="v">
                <p:oleObj spid="_x0000_s25913" name="Visio" r:id="rId7" imgW="2087880" imgH="5024120" progId="Visio.Drawing.11">
                  <p:embed/>
                </p:oleObj>
              </mc:Choice>
              <mc:Fallback>
                <p:oleObj name="Visio" r:id="rId7" imgW="2087880" imgH="502412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263" y="629250"/>
                        <a:ext cx="2972541" cy="4599950"/>
                      </a:xfrm>
                      <a:prstGeom prst="rect">
                        <a:avLst/>
                      </a:prstGeom>
                      <a:noFill/>
                      <a:ln>
                        <a:noFill/>
                      </a:ln>
                    </p:spPr>
                  </p:pic>
                </p:oleObj>
              </mc:Fallback>
            </mc:AlternateContent>
          </a:graphicData>
        </a:graphic>
      </p:graphicFrame>
      <p:sp>
        <p:nvSpPr>
          <p:cNvPr id="2" name="Text Box 6">
            <a:extLst>
              <a:ext uri="{FF2B5EF4-FFF2-40B4-BE49-F238E27FC236}">
                <a16:creationId xmlns:a16="http://schemas.microsoft.com/office/drawing/2014/main" id="{D1E9C45C-8C04-4B5E-8B8F-8E8DFE170178}"/>
              </a:ext>
            </a:extLst>
          </p:cNvPr>
          <p:cNvSpPr txBox="1">
            <a:spLocks noChangeArrowheads="1"/>
          </p:cNvSpPr>
          <p:nvPr/>
        </p:nvSpPr>
        <p:spPr bwMode="auto">
          <a:xfrm>
            <a:off x="467544" y="5149367"/>
            <a:ext cx="31318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dirty="0">
                <a:solidFill>
                  <a:schemeClr val="tx1"/>
                </a:solidFill>
              </a:rPr>
              <a:t>双极式控制可逆</a:t>
            </a:r>
            <a:r>
              <a:rPr lang="en-US" altLang="zh-CN" sz="2000" dirty="0">
                <a:solidFill>
                  <a:schemeClr val="tx1"/>
                </a:solidFill>
              </a:rPr>
              <a:t>PWM</a:t>
            </a:r>
            <a:r>
              <a:rPr lang="zh-CN" altLang="en-US" sz="2000" dirty="0">
                <a:solidFill>
                  <a:schemeClr val="tx1"/>
                </a:solidFill>
              </a:rPr>
              <a:t>变换器的驱动电压、输出电压和电流波形</a:t>
            </a:r>
          </a:p>
        </p:txBody>
      </p:sp>
    </p:spTree>
    <p:extLst>
      <p:ext uri="{BB962C8B-B14F-4D97-AF65-F5344CB8AC3E}">
        <p14:creationId xmlns:p14="http://schemas.microsoft.com/office/powerpoint/2010/main" val="1251342800"/>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idx="1"/>
          </p:nvPr>
        </p:nvSpPr>
        <p:spPr>
          <a:xfrm>
            <a:off x="3453411" y="1268760"/>
            <a:ext cx="5436096" cy="5621263"/>
          </a:xfrm>
        </p:spPr>
        <p:txBody>
          <a:bodyPr/>
          <a:lstStyle/>
          <a:p>
            <a:pPr>
              <a:lnSpc>
                <a:spcPct val="80000"/>
              </a:lnSpc>
            </a:pPr>
            <a:r>
              <a:rPr lang="zh-CN" altLang="en-US" sz="2400" dirty="0">
                <a:latin typeface="Times New Roman" panose="02020603050405020304" pitchFamily="18" charset="0"/>
              </a:rPr>
              <a:t>电流波形存在两种情况。</a:t>
            </a:r>
          </a:p>
          <a:p>
            <a:pPr>
              <a:lnSpc>
                <a:spcPct val="80000"/>
              </a:lnSpc>
            </a:pPr>
            <a:r>
              <a:rPr lang="zh-CN" altLang="en-US" sz="2400" dirty="0">
                <a:latin typeface="Times New Roman" panose="02020603050405020304" pitchFamily="18" charset="0"/>
              </a:rPr>
              <a:t>电动机负载较重的情况时，负载电流</a:t>
            </a:r>
            <a:r>
              <a:rPr lang="en-US" altLang="zh-CN" sz="2400" i="1" dirty="0">
                <a:latin typeface="Times New Roman" panose="02020603050405020304" pitchFamily="18" charset="0"/>
              </a:rPr>
              <a:t>i</a:t>
            </a:r>
            <a:r>
              <a:rPr lang="en-US" altLang="zh-CN" sz="2400" baseline="-25000" dirty="0">
                <a:latin typeface="Times New Roman" panose="02020603050405020304" pitchFamily="18" charset="0"/>
              </a:rPr>
              <a:t>d1</a:t>
            </a:r>
            <a:r>
              <a:rPr lang="zh-CN" altLang="en-US" sz="2400" dirty="0">
                <a:latin typeface="Times New Roman" panose="02020603050405020304" pitchFamily="18" charset="0"/>
              </a:rPr>
              <a:t>大，在续流阶段电流仍维持正方向，电动机始终工作在第</a:t>
            </a:r>
            <a:r>
              <a:rPr lang="en-US" altLang="zh-CN" sz="2400" dirty="0">
                <a:latin typeface="Times New Roman" panose="02020603050405020304" pitchFamily="18" charset="0"/>
              </a:rPr>
              <a:t>Ⅰ</a:t>
            </a:r>
            <a:r>
              <a:rPr lang="zh-CN" altLang="en-US" sz="2400" dirty="0">
                <a:latin typeface="Times New Roman" panose="02020603050405020304" pitchFamily="18" charset="0"/>
              </a:rPr>
              <a:t>象限的电动状态。</a:t>
            </a:r>
          </a:p>
          <a:p>
            <a:pPr>
              <a:lnSpc>
                <a:spcPct val="80000"/>
              </a:lnSpc>
            </a:pPr>
            <a:r>
              <a:rPr lang="zh-CN" altLang="en-US" sz="2400" dirty="0">
                <a:latin typeface="Times New Roman" panose="02020603050405020304" pitchFamily="18" charset="0"/>
              </a:rPr>
              <a:t>负载很轻时，平均电流小，在续流阶段电流很快衰减到零，于是二极管终止续流，而反向开关器件导通，电枢电流反向，电动机处于制动状态。 </a:t>
            </a:r>
            <a:r>
              <a:rPr lang="en-US" altLang="zh-CN" sz="2400" i="1" dirty="0">
                <a:latin typeface="Times New Roman" panose="02020603050405020304" pitchFamily="18" charset="0"/>
              </a:rPr>
              <a:t>i</a:t>
            </a:r>
            <a:r>
              <a:rPr lang="en-US" altLang="zh-CN" sz="2400" baseline="-25000" dirty="0">
                <a:latin typeface="Times New Roman" panose="02020603050405020304" pitchFamily="18" charset="0"/>
              </a:rPr>
              <a:t>d2</a:t>
            </a:r>
            <a:r>
              <a:rPr lang="zh-CN" altLang="en-US" sz="2400" dirty="0">
                <a:latin typeface="Times New Roman" panose="02020603050405020304" pitchFamily="18" charset="0"/>
              </a:rPr>
              <a:t>电流中的线段</a:t>
            </a:r>
            <a:r>
              <a:rPr lang="en-US" altLang="zh-CN" sz="2400" dirty="0">
                <a:latin typeface="Times New Roman" panose="02020603050405020304" pitchFamily="18" charset="0"/>
              </a:rPr>
              <a:t>3</a:t>
            </a:r>
            <a:r>
              <a:rPr lang="zh-CN" altLang="en-US" sz="2400" dirty="0">
                <a:latin typeface="Times New Roman" panose="02020603050405020304" pitchFamily="18" charset="0"/>
              </a:rPr>
              <a:t>和</a:t>
            </a:r>
            <a:r>
              <a:rPr lang="en-US" altLang="zh-CN" sz="2400" dirty="0">
                <a:latin typeface="Times New Roman" panose="02020603050405020304" pitchFamily="18" charset="0"/>
              </a:rPr>
              <a:t>4</a:t>
            </a:r>
            <a:r>
              <a:rPr lang="zh-CN" altLang="en-US" sz="2400" dirty="0">
                <a:latin typeface="Times New Roman" panose="02020603050405020304" pitchFamily="18" charset="0"/>
              </a:rPr>
              <a:t>是工作在第</a:t>
            </a:r>
            <a:r>
              <a:rPr lang="en-US" altLang="zh-CN" sz="2400" dirty="0">
                <a:latin typeface="Times New Roman" panose="02020603050405020304" pitchFamily="18" charset="0"/>
              </a:rPr>
              <a:t>Ⅱ</a:t>
            </a:r>
            <a:r>
              <a:rPr lang="zh-CN" altLang="en-US" sz="2400" dirty="0">
                <a:latin typeface="Times New Roman" panose="02020603050405020304" pitchFamily="18" charset="0"/>
              </a:rPr>
              <a:t>象限的制动状态。</a:t>
            </a:r>
          </a:p>
          <a:p>
            <a:pPr>
              <a:lnSpc>
                <a:spcPct val="80000"/>
              </a:lnSpc>
            </a:pPr>
            <a:r>
              <a:rPr lang="zh-CN" altLang="en-US" sz="2400" dirty="0">
                <a:latin typeface="Times New Roman" panose="02020603050405020304" pitchFamily="18" charset="0"/>
              </a:rPr>
              <a:t>电枢电流的方向决定了电流是经过续流二极管还是经过开关器件流动。 </a:t>
            </a:r>
          </a:p>
        </p:txBody>
      </p:sp>
      <p:graphicFrame>
        <p:nvGraphicFramePr>
          <p:cNvPr id="2" name="Object 5">
            <a:extLst>
              <a:ext uri="{FF2B5EF4-FFF2-40B4-BE49-F238E27FC236}">
                <a16:creationId xmlns:a16="http://schemas.microsoft.com/office/drawing/2014/main" id="{EEA29B64-3D07-4D07-B123-B8E8B0B3C9B1}"/>
              </a:ext>
            </a:extLst>
          </p:cNvPr>
          <p:cNvGraphicFramePr>
            <a:graphicFrameLocks noChangeAspect="1"/>
          </p:cNvGraphicFramePr>
          <p:nvPr>
            <p:extLst>
              <p:ext uri="{D42A27DB-BD31-4B8C-83A1-F6EECF244321}">
                <p14:modId xmlns:p14="http://schemas.microsoft.com/office/powerpoint/2010/main" val="3673274095"/>
              </p:ext>
            </p:extLst>
          </p:nvPr>
        </p:nvGraphicFramePr>
        <p:xfrm>
          <a:off x="425006" y="688523"/>
          <a:ext cx="2972541" cy="4599950"/>
        </p:xfrm>
        <a:graphic>
          <a:graphicData uri="http://schemas.openxmlformats.org/presentationml/2006/ole">
            <mc:AlternateContent xmlns:mc="http://schemas.openxmlformats.org/markup-compatibility/2006">
              <mc:Choice xmlns:v="urn:schemas-microsoft-com:vml" Requires="v">
                <p:oleObj spid="_x0000_s44055" name="Visio" r:id="rId3" imgW="2087880" imgH="5024120" progId="Visio.Drawing.11">
                  <p:embed/>
                </p:oleObj>
              </mc:Choice>
              <mc:Fallback>
                <p:oleObj name="Visio" r:id="rId3" imgW="2087880" imgH="5024120" progId="Visio.Drawing.11">
                  <p:embed/>
                  <p:pic>
                    <p:nvPicPr>
                      <p:cNvPr id="9421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06" y="688523"/>
                        <a:ext cx="2972541" cy="4599950"/>
                      </a:xfrm>
                      <a:prstGeom prst="rect">
                        <a:avLst/>
                      </a:prstGeom>
                      <a:noFill/>
                      <a:ln>
                        <a:noFill/>
                      </a:ln>
                    </p:spPr>
                  </p:pic>
                </p:oleObj>
              </mc:Fallback>
            </mc:AlternateContent>
          </a:graphicData>
        </a:graphic>
      </p:graphicFrame>
      <p:sp>
        <p:nvSpPr>
          <p:cNvPr id="3" name="Text Box 6">
            <a:extLst>
              <a:ext uri="{FF2B5EF4-FFF2-40B4-BE49-F238E27FC236}">
                <a16:creationId xmlns:a16="http://schemas.microsoft.com/office/drawing/2014/main" id="{66C7BF1B-788A-4ADA-A54E-B1E73F7DAB55}"/>
              </a:ext>
            </a:extLst>
          </p:cNvPr>
          <p:cNvSpPr txBox="1">
            <a:spLocks noChangeArrowheads="1"/>
          </p:cNvSpPr>
          <p:nvPr/>
        </p:nvSpPr>
        <p:spPr bwMode="auto">
          <a:xfrm>
            <a:off x="325760" y="5162859"/>
            <a:ext cx="31318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dirty="0">
                <a:solidFill>
                  <a:schemeClr val="tx1"/>
                </a:solidFill>
              </a:rPr>
              <a:t>双极式控制可逆</a:t>
            </a:r>
            <a:r>
              <a:rPr lang="en-US" altLang="zh-CN" sz="2000" dirty="0">
                <a:solidFill>
                  <a:schemeClr val="tx1"/>
                </a:solidFill>
              </a:rPr>
              <a:t>PWM</a:t>
            </a:r>
            <a:r>
              <a:rPr lang="zh-CN" altLang="en-US" sz="2000" dirty="0">
                <a:solidFill>
                  <a:schemeClr val="tx1"/>
                </a:solidFill>
              </a:rPr>
              <a:t>变换器的驱动电压、输出电压和电流波形</a:t>
            </a:r>
          </a:p>
        </p:txBody>
      </p:sp>
    </p:spTree>
    <p:extLst>
      <p:ext uri="{BB962C8B-B14F-4D97-AF65-F5344CB8AC3E}">
        <p14:creationId xmlns:p14="http://schemas.microsoft.com/office/powerpoint/2010/main" val="403772999"/>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endParaRPr lang="zh-CN" altLang="zh-CN"/>
          </a:p>
        </p:txBody>
      </p:sp>
      <p:sp>
        <p:nvSpPr>
          <p:cNvPr id="96259" name="Rectangle 3"/>
          <p:cNvSpPr>
            <a:spLocks noGrp="1" noChangeArrowheads="1"/>
          </p:cNvSpPr>
          <p:nvPr>
            <p:ph idx="1"/>
          </p:nvPr>
        </p:nvSpPr>
        <p:spPr/>
        <p:txBody>
          <a:bodyPr/>
          <a:lstStyle/>
          <a:p>
            <a:pPr>
              <a:lnSpc>
                <a:spcPct val="90000"/>
              </a:lnSpc>
            </a:pPr>
            <a:r>
              <a:rPr lang="zh-CN" altLang="en-US" sz="2400">
                <a:latin typeface="Times New Roman" panose="02020603050405020304" pitchFamily="18" charset="0"/>
              </a:rPr>
              <a:t>双极式控制可逆</a:t>
            </a:r>
            <a:r>
              <a:rPr lang="en-US" altLang="zh-CN" sz="2400">
                <a:latin typeface="Times New Roman" panose="02020603050405020304" pitchFamily="18" charset="0"/>
              </a:rPr>
              <a:t>PWM</a:t>
            </a:r>
            <a:r>
              <a:rPr lang="zh-CN" altLang="en-US" sz="2400">
                <a:latin typeface="Times New Roman" panose="02020603050405020304" pitchFamily="18" charset="0"/>
              </a:rPr>
              <a:t>变换器的输出平均电压为</a:t>
            </a:r>
          </a:p>
          <a:p>
            <a:pPr>
              <a:lnSpc>
                <a:spcPct val="90000"/>
              </a:lnSpc>
            </a:pPr>
            <a:endParaRPr lang="zh-CN" altLang="en-US">
              <a:latin typeface="Times New Roman" panose="02020603050405020304" pitchFamily="18" charset="0"/>
            </a:endParaRPr>
          </a:p>
          <a:p>
            <a:pPr>
              <a:lnSpc>
                <a:spcPct val="90000"/>
              </a:lnSpc>
            </a:pPr>
            <a:endParaRPr lang="en-US" altLang="zh-CN">
              <a:latin typeface="Times New Roman" panose="02020603050405020304" pitchFamily="18" charset="0"/>
            </a:endParaRPr>
          </a:p>
          <a:p>
            <a:pPr>
              <a:lnSpc>
                <a:spcPct val="90000"/>
              </a:lnSpc>
            </a:pPr>
            <a:endParaRPr lang="zh-CN" altLang="en-US">
              <a:latin typeface="Times New Roman" panose="02020603050405020304" pitchFamily="18" charset="0"/>
            </a:endParaRPr>
          </a:p>
          <a:p>
            <a:pPr>
              <a:lnSpc>
                <a:spcPct val="90000"/>
              </a:lnSpc>
            </a:pPr>
            <a:endParaRPr lang="en-US" altLang="zh-CN">
              <a:latin typeface="Times New Roman" panose="02020603050405020304" pitchFamily="18" charset="0"/>
            </a:endParaRPr>
          </a:p>
          <a:p>
            <a:pPr>
              <a:lnSpc>
                <a:spcPct val="90000"/>
              </a:lnSpc>
            </a:pPr>
            <a:r>
              <a:rPr lang="zh-CN" altLang="en-US" sz="2400">
                <a:latin typeface="Times New Roman" panose="02020603050405020304" pitchFamily="18" charset="0"/>
              </a:rPr>
              <a:t>占空比</a:t>
            </a:r>
            <a:r>
              <a:rPr lang="en-US" altLang="zh-CN" sz="2400" i="1">
                <a:latin typeface="Times New Roman" panose="02020603050405020304" pitchFamily="18" charset="0"/>
              </a:rPr>
              <a:t>ρ</a:t>
            </a:r>
            <a:r>
              <a:rPr lang="zh-CN" altLang="en-US" sz="2400">
                <a:latin typeface="Times New Roman" panose="02020603050405020304" pitchFamily="18" charset="0"/>
              </a:rPr>
              <a:t>和电压系数</a:t>
            </a:r>
            <a:r>
              <a:rPr lang="en-US" altLang="zh-CN" sz="2400" i="1">
                <a:latin typeface="Times New Roman" panose="02020603050405020304" pitchFamily="18" charset="0"/>
              </a:rPr>
              <a:t>γ</a:t>
            </a:r>
            <a:r>
              <a:rPr lang="zh-CN" altLang="en-US" sz="2400">
                <a:latin typeface="Times New Roman" panose="02020603050405020304" pitchFamily="18" charset="0"/>
              </a:rPr>
              <a:t>的关系为 </a:t>
            </a:r>
          </a:p>
          <a:p>
            <a:pPr>
              <a:lnSpc>
                <a:spcPct val="90000"/>
              </a:lnSpc>
            </a:pPr>
            <a:endParaRPr lang="zh-CN" altLang="en-US">
              <a:latin typeface="Times New Roman" panose="02020603050405020304" pitchFamily="18" charset="0"/>
            </a:endParaRPr>
          </a:p>
          <a:p>
            <a:pPr>
              <a:lnSpc>
                <a:spcPct val="90000"/>
              </a:lnSpc>
            </a:pPr>
            <a:endParaRPr lang="zh-CN" altLang="en-US">
              <a:latin typeface="Times New Roman" panose="02020603050405020304" pitchFamily="18" charset="0"/>
            </a:endParaRPr>
          </a:p>
          <a:p>
            <a:pPr>
              <a:lnSpc>
                <a:spcPct val="90000"/>
              </a:lnSpc>
            </a:pPr>
            <a:r>
              <a:rPr lang="zh-CN" altLang="en-US">
                <a:latin typeface="Times New Roman" panose="02020603050405020304" pitchFamily="18" charset="0"/>
              </a:rPr>
              <a:t>当</a:t>
            </a:r>
            <a:r>
              <a:rPr lang="en-US" altLang="zh-CN" i="1">
                <a:latin typeface="Times New Roman" panose="02020603050405020304" pitchFamily="18" charset="0"/>
              </a:rPr>
              <a:t>ρ&gt;</a:t>
            </a:r>
            <a:r>
              <a:rPr lang="en-US" altLang="zh-CN">
                <a:latin typeface="Times New Roman" panose="02020603050405020304" pitchFamily="18" charset="0"/>
              </a:rPr>
              <a:t>1/2</a:t>
            </a:r>
            <a:r>
              <a:rPr lang="zh-CN" altLang="en-US">
                <a:latin typeface="Times New Roman" panose="02020603050405020304" pitchFamily="18" charset="0"/>
              </a:rPr>
              <a:t>时，</a:t>
            </a:r>
            <a:r>
              <a:rPr lang="en-US" altLang="zh-CN" i="1">
                <a:latin typeface="Times New Roman" panose="02020603050405020304" pitchFamily="18" charset="0"/>
              </a:rPr>
              <a:t>γ</a:t>
            </a:r>
            <a:r>
              <a:rPr lang="zh-CN" altLang="en-US">
                <a:latin typeface="Times New Roman" panose="02020603050405020304" pitchFamily="18" charset="0"/>
              </a:rPr>
              <a:t>为正，电动机正转；当</a:t>
            </a:r>
            <a:r>
              <a:rPr lang="en-US" altLang="zh-CN" i="1">
                <a:latin typeface="Times New Roman" panose="02020603050405020304" pitchFamily="18" charset="0"/>
              </a:rPr>
              <a:t>ρ&lt;</a:t>
            </a:r>
            <a:r>
              <a:rPr lang="en-US" altLang="zh-CN">
                <a:latin typeface="Times New Roman" panose="02020603050405020304" pitchFamily="18" charset="0"/>
              </a:rPr>
              <a:t>1/2</a:t>
            </a:r>
            <a:r>
              <a:rPr lang="zh-CN" altLang="en-US">
                <a:latin typeface="Times New Roman" panose="02020603050405020304" pitchFamily="18" charset="0"/>
              </a:rPr>
              <a:t>时， </a:t>
            </a:r>
            <a:r>
              <a:rPr lang="en-US" altLang="zh-CN" i="1">
                <a:latin typeface="Times New Roman" panose="02020603050405020304" pitchFamily="18" charset="0"/>
              </a:rPr>
              <a:t>γ</a:t>
            </a:r>
            <a:r>
              <a:rPr lang="zh-CN" altLang="en-US">
                <a:latin typeface="Times New Roman" panose="02020603050405020304" pitchFamily="18" charset="0"/>
              </a:rPr>
              <a:t>为负，电动机反转；当</a:t>
            </a:r>
            <a:r>
              <a:rPr lang="en-US" altLang="zh-CN" i="1">
                <a:latin typeface="Times New Roman" panose="02020603050405020304" pitchFamily="18" charset="0"/>
              </a:rPr>
              <a:t>ρ=</a:t>
            </a:r>
            <a:r>
              <a:rPr lang="en-US" altLang="zh-CN">
                <a:latin typeface="Times New Roman" panose="02020603050405020304" pitchFamily="18" charset="0"/>
              </a:rPr>
              <a:t>1/2</a:t>
            </a:r>
            <a:r>
              <a:rPr lang="zh-CN" altLang="en-US">
                <a:latin typeface="Times New Roman" panose="02020603050405020304" pitchFamily="18" charset="0"/>
              </a:rPr>
              <a:t>时， </a:t>
            </a:r>
            <a:r>
              <a:rPr lang="en-US" altLang="zh-CN" i="1">
                <a:latin typeface="Times New Roman" panose="02020603050405020304" pitchFamily="18" charset="0"/>
              </a:rPr>
              <a:t>γ</a:t>
            </a:r>
            <a:r>
              <a:rPr lang="en-US" altLang="zh-CN">
                <a:latin typeface="Times New Roman" panose="02020603050405020304" pitchFamily="18" charset="0"/>
              </a:rPr>
              <a:t> =0</a:t>
            </a:r>
            <a:r>
              <a:rPr lang="zh-CN" altLang="en-US">
                <a:latin typeface="Times New Roman" panose="02020603050405020304" pitchFamily="18" charset="0"/>
              </a:rPr>
              <a:t>，电动机停止。 </a:t>
            </a:r>
          </a:p>
        </p:txBody>
      </p:sp>
      <p:sp>
        <p:nvSpPr>
          <p:cNvPr id="96260" name="Rectangle 5"/>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6261" name="Object 4"/>
          <p:cNvGraphicFramePr>
            <a:graphicFrameLocks noChangeAspect="1"/>
          </p:cNvGraphicFramePr>
          <p:nvPr/>
        </p:nvGraphicFramePr>
        <p:xfrm>
          <a:off x="1259632" y="1916832"/>
          <a:ext cx="4752975" cy="808037"/>
        </p:xfrm>
        <a:graphic>
          <a:graphicData uri="http://schemas.openxmlformats.org/presentationml/2006/ole">
            <mc:AlternateContent xmlns:mc="http://schemas.openxmlformats.org/markup-compatibility/2006">
              <mc:Choice xmlns:v="urn:schemas-microsoft-com:vml" Requires="v">
                <p:oleObj spid="_x0000_s27034" name="公式" r:id="rId3" imgW="2413000" imgH="406400" progId="Equation.3">
                  <p:embed/>
                </p:oleObj>
              </mc:Choice>
              <mc:Fallback>
                <p:oleObj name="公式" r:id="rId3" imgW="2413000" imgH="40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916832"/>
                        <a:ext cx="47529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2" name="Rectangle 7"/>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6263" name="Object 6"/>
          <p:cNvGraphicFramePr>
            <a:graphicFrameLocks noChangeAspect="1"/>
          </p:cNvGraphicFramePr>
          <p:nvPr/>
        </p:nvGraphicFramePr>
        <p:xfrm>
          <a:off x="1547664" y="4221088"/>
          <a:ext cx="1800225" cy="549275"/>
        </p:xfrm>
        <a:graphic>
          <a:graphicData uri="http://schemas.openxmlformats.org/presentationml/2006/ole">
            <mc:AlternateContent xmlns:mc="http://schemas.openxmlformats.org/markup-compatibility/2006">
              <mc:Choice xmlns:v="urn:schemas-microsoft-com:vml" Requires="v">
                <p:oleObj spid="_x0000_s27035" name="公式" r:id="rId5" imgW="660400" imgH="203200" progId="Equation.3">
                  <p:embed/>
                </p:oleObj>
              </mc:Choice>
              <mc:Fallback>
                <p:oleObj name="公式" r:id="rId5" imgW="660400" imgH="20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4221088"/>
                        <a:ext cx="18002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4" name="Text Box 8"/>
          <p:cNvSpPr txBox="1">
            <a:spLocks noChangeArrowheads="1"/>
          </p:cNvSpPr>
          <p:nvPr/>
        </p:nvSpPr>
        <p:spPr bwMode="auto">
          <a:xfrm>
            <a:off x="6659563" y="2565400"/>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tx1"/>
                </a:solidFill>
              </a:rPr>
              <a:t>（</a:t>
            </a:r>
            <a:r>
              <a:rPr lang="en-US" altLang="zh-CN">
                <a:solidFill>
                  <a:schemeClr val="tx1"/>
                </a:solidFill>
              </a:rPr>
              <a:t>2-21</a:t>
            </a:r>
            <a:r>
              <a:rPr lang="zh-CN" altLang="en-US">
                <a:solidFill>
                  <a:schemeClr val="tx1"/>
                </a:solidFill>
              </a:rPr>
              <a:t>） </a:t>
            </a:r>
          </a:p>
        </p:txBody>
      </p:sp>
      <p:sp>
        <p:nvSpPr>
          <p:cNvPr id="96265"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6266" name="Object 10"/>
          <p:cNvGraphicFramePr>
            <a:graphicFrameLocks noChangeAspect="1"/>
          </p:cNvGraphicFramePr>
          <p:nvPr/>
        </p:nvGraphicFramePr>
        <p:xfrm>
          <a:off x="1187624" y="2794000"/>
          <a:ext cx="2214562" cy="809625"/>
        </p:xfrm>
        <a:graphic>
          <a:graphicData uri="http://schemas.openxmlformats.org/presentationml/2006/ole">
            <mc:AlternateContent xmlns:mc="http://schemas.openxmlformats.org/markup-compatibility/2006">
              <mc:Choice xmlns:v="urn:schemas-microsoft-com:vml" Requires="v">
                <p:oleObj spid="_x0000_s27036" name="Equation" r:id="rId7" imgW="1180465" imgH="431800" progId="Equation.DSMT4">
                  <p:embed/>
                </p:oleObj>
              </mc:Choice>
              <mc:Fallback>
                <p:oleObj name="Equation" r:id="rId7" imgW="1180465"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2794000"/>
                        <a:ext cx="22145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7"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6268" name="Object 12"/>
          <p:cNvGraphicFramePr>
            <a:graphicFrameLocks noChangeAspect="1"/>
          </p:cNvGraphicFramePr>
          <p:nvPr/>
        </p:nvGraphicFramePr>
        <p:xfrm>
          <a:off x="3995936" y="2831307"/>
          <a:ext cx="2357438" cy="785812"/>
        </p:xfrm>
        <a:graphic>
          <a:graphicData uri="http://schemas.openxmlformats.org/presentationml/2006/ole">
            <mc:AlternateContent xmlns:mc="http://schemas.openxmlformats.org/markup-compatibility/2006">
              <mc:Choice xmlns:v="urn:schemas-microsoft-com:vml" Requires="v">
                <p:oleObj spid="_x0000_s27037" name="Equation" r:id="rId9" imgW="1295400" imgH="431800" progId="Equation.DSMT4">
                  <p:embed/>
                </p:oleObj>
              </mc:Choice>
              <mc:Fallback>
                <p:oleObj name="Equation" r:id="rId9" imgW="1295400" imgH="431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936" y="2831307"/>
                        <a:ext cx="2357438"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6974980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endParaRPr lang="zh-CN" altLang="zh-CN"/>
          </a:p>
        </p:txBody>
      </p:sp>
      <p:sp>
        <p:nvSpPr>
          <p:cNvPr id="97283" name="Rectangle 3"/>
          <p:cNvSpPr>
            <a:spLocks noGrp="1" noChangeArrowheads="1"/>
          </p:cNvSpPr>
          <p:nvPr>
            <p:ph idx="1"/>
          </p:nvPr>
        </p:nvSpPr>
        <p:spPr>
          <a:xfrm>
            <a:off x="539750" y="1905000"/>
            <a:ext cx="8604250" cy="4191000"/>
          </a:xfrm>
        </p:spPr>
        <p:txBody>
          <a:bodyPr/>
          <a:lstStyle/>
          <a:p>
            <a:r>
              <a:rPr lang="zh-CN" altLang="en-US">
                <a:latin typeface="Times New Roman" panose="02020603050405020304" pitchFamily="18" charset="0"/>
              </a:rPr>
              <a:t>双极式控制的桥式可逆</a:t>
            </a:r>
            <a:r>
              <a:rPr lang="en-US" altLang="zh-CN">
                <a:latin typeface="Times New Roman" panose="02020603050405020304" pitchFamily="18" charset="0"/>
              </a:rPr>
              <a:t>PWM</a:t>
            </a:r>
            <a:r>
              <a:rPr lang="zh-CN" altLang="en-US">
                <a:latin typeface="Times New Roman" panose="02020603050405020304" pitchFamily="18" charset="0"/>
              </a:rPr>
              <a:t>变换器有下列优点：</a:t>
            </a:r>
          </a:p>
          <a:p>
            <a:pPr>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1</a:t>
            </a:r>
            <a:r>
              <a:rPr lang="zh-CN" altLang="en-US">
                <a:latin typeface="Times New Roman" panose="02020603050405020304" pitchFamily="18" charset="0"/>
              </a:rPr>
              <a:t>）电流一定连续；</a:t>
            </a:r>
          </a:p>
          <a:p>
            <a:pPr>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）可使电动机在四象限运行；</a:t>
            </a:r>
          </a:p>
          <a:p>
            <a:pPr>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3</a:t>
            </a:r>
            <a:r>
              <a:rPr lang="zh-CN" altLang="en-US">
                <a:latin typeface="Times New Roman" panose="02020603050405020304" pitchFamily="18" charset="0"/>
              </a:rPr>
              <a:t>）电动机停止时有微振电流，能消除静磨擦死区；</a:t>
            </a:r>
          </a:p>
          <a:p>
            <a:pPr>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4</a:t>
            </a:r>
            <a:r>
              <a:rPr lang="zh-CN" altLang="en-US">
                <a:latin typeface="Times New Roman" panose="02020603050405020304" pitchFamily="18" charset="0"/>
              </a:rPr>
              <a:t>）低速平稳性好，系统的调速范围大；</a:t>
            </a:r>
          </a:p>
          <a:p>
            <a:pPr>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5</a:t>
            </a:r>
            <a:r>
              <a:rPr lang="zh-CN" altLang="en-US">
                <a:latin typeface="Times New Roman" panose="02020603050405020304" pitchFamily="18" charset="0"/>
              </a:rPr>
              <a:t>）低速时，每个开关器件的驱动脉冲仍较宽，有利于保证器件的可靠导通。</a:t>
            </a:r>
          </a:p>
        </p:txBody>
      </p:sp>
    </p:spTree>
    <p:extLst>
      <p:ext uri="{BB962C8B-B14F-4D97-AF65-F5344CB8AC3E}">
        <p14:creationId xmlns:p14="http://schemas.microsoft.com/office/powerpoint/2010/main" val="137966134"/>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endParaRPr lang="zh-CN" altLang="zh-CN"/>
          </a:p>
        </p:txBody>
      </p:sp>
      <p:sp>
        <p:nvSpPr>
          <p:cNvPr id="98307" name="Rectangle 3"/>
          <p:cNvSpPr>
            <a:spLocks noGrp="1" noChangeArrowheads="1"/>
          </p:cNvSpPr>
          <p:nvPr>
            <p:ph idx="1"/>
          </p:nvPr>
        </p:nvSpPr>
        <p:spPr/>
        <p:txBody>
          <a:bodyPr/>
          <a:lstStyle/>
          <a:p>
            <a:r>
              <a:rPr lang="zh-CN" altLang="en-US" dirty="0"/>
              <a:t>双极式控制方式的不足之处是：</a:t>
            </a:r>
          </a:p>
          <a:p>
            <a:pPr>
              <a:buFont typeface="Wingdings" panose="05000000000000000000" pitchFamily="2" charset="2"/>
              <a:buNone/>
            </a:pPr>
            <a:r>
              <a:rPr lang="zh-CN" altLang="en-US" dirty="0"/>
              <a:t>        在工作过程中，</a:t>
            </a:r>
            <a:r>
              <a:rPr lang="en-US" altLang="zh-CN" dirty="0"/>
              <a:t>4</a:t>
            </a:r>
            <a:r>
              <a:rPr lang="zh-CN" altLang="en-US" dirty="0"/>
              <a:t>个开关器件可能都处于开关状态，开关损耗大，而且在切换时可能发生上、下桥臂直通的事故，为了防止直通，在上、下桥臂的驱动脉冲之间，应设置逻辑延时。</a:t>
            </a:r>
          </a:p>
        </p:txBody>
      </p:sp>
    </p:spTree>
    <p:extLst>
      <p:ext uri="{BB962C8B-B14F-4D97-AF65-F5344CB8AC3E}">
        <p14:creationId xmlns:p14="http://schemas.microsoft.com/office/powerpoint/2010/main" val="308006508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871538" y="982663"/>
            <a:ext cx="8162925" cy="641350"/>
          </a:xfrm>
        </p:spPr>
        <p:txBody>
          <a:bodyPr/>
          <a:lstStyle/>
          <a:p>
            <a:pPr marL="838200" indent="-838200"/>
            <a:r>
              <a:rPr lang="en-US" altLang="zh-CN" sz="3600" dirty="0">
                <a:latin typeface="Times New Roman" panose="02020603050405020304" pitchFamily="18" charset="0"/>
              </a:rPr>
              <a:t>2.</a:t>
            </a:r>
            <a:r>
              <a:rPr lang="zh-CN" altLang="en-US" sz="3600" dirty="0">
                <a:latin typeface="Times New Roman" panose="02020603050405020304" pitchFamily="18" charset="0"/>
              </a:rPr>
              <a:t>直流</a:t>
            </a:r>
            <a:r>
              <a:rPr lang="en-US" altLang="zh-CN" sz="3600" dirty="0">
                <a:latin typeface="Times New Roman" panose="02020603050405020304" pitchFamily="18" charset="0"/>
              </a:rPr>
              <a:t>PWM</a:t>
            </a:r>
            <a:r>
              <a:rPr lang="zh-CN" altLang="en-US" sz="3600" dirty="0">
                <a:latin typeface="Times New Roman" panose="02020603050405020304" pitchFamily="18" charset="0"/>
              </a:rPr>
              <a:t>调速系统的机械特性</a:t>
            </a:r>
            <a:r>
              <a:rPr lang="en-US" altLang="zh-CN" sz="3600" dirty="0">
                <a:solidFill>
                  <a:srgbClr val="C00000"/>
                </a:solidFill>
                <a:latin typeface="Times New Roman" panose="02020603050405020304" pitchFamily="18" charset="0"/>
              </a:rPr>
              <a:t>(</a:t>
            </a:r>
            <a:r>
              <a:rPr lang="zh-CN" altLang="en-US" sz="3600" dirty="0">
                <a:solidFill>
                  <a:srgbClr val="C00000"/>
                </a:solidFill>
                <a:latin typeface="Times New Roman" panose="02020603050405020304" pitchFamily="18" charset="0"/>
              </a:rPr>
              <a:t>稳态</a:t>
            </a:r>
            <a:r>
              <a:rPr lang="en-US" altLang="zh-CN" sz="3600" dirty="0">
                <a:solidFill>
                  <a:srgbClr val="C00000"/>
                </a:solidFill>
                <a:latin typeface="Times New Roman" panose="02020603050405020304" pitchFamily="18" charset="0"/>
              </a:rPr>
              <a:t>)</a:t>
            </a:r>
          </a:p>
        </p:txBody>
      </p:sp>
      <p:sp>
        <p:nvSpPr>
          <p:cNvPr id="99331" name="Rectangle 3"/>
          <p:cNvSpPr>
            <a:spLocks noGrp="1" noChangeArrowheads="1"/>
          </p:cNvSpPr>
          <p:nvPr>
            <p:ph idx="1"/>
          </p:nvPr>
        </p:nvSpPr>
        <p:spPr>
          <a:xfrm>
            <a:off x="647700" y="1700808"/>
            <a:ext cx="7848600" cy="4829175"/>
          </a:xfrm>
        </p:spPr>
        <p:txBody>
          <a:bodyPr/>
          <a:lstStyle/>
          <a:p>
            <a:pPr>
              <a:lnSpc>
                <a:spcPct val="90000"/>
              </a:lnSpc>
            </a:pPr>
            <a:r>
              <a:rPr lang="zh-CN" altLang="en-US" dirty="0">
                <a:latin typeface="Times New Roman" panose="02020603050405020304" pitchFamily="18" charset="0"/>
              </a:rPr>
              <a:t>机械特性：电动机平均转速与平均转矩（电流）的关系；</a:t>
            </a:r>
            <a:endParaRPr lang="en-US" altLang="zh-CN" dirty="0">
              <a:latin typeface="Times New Roman" panose="02020603050405020304" pitchFamily="18" charset="0"/>
            </a:endParaRPr>
          </a:p>
          <a:p>
            <a:pPr>
              <a:lnSpc>
                <a:spcPct val="90000"/>
              </a:lnSpc>
            </a:pPr>
            <a:r>
              <a:rPr lang="zh-CN" altLang="en-US" dirty="0">
                <a:solidFill>
                  <a:srgbClr val="C00000"/>
                </a:solidFill>
                <a:latin typeface="Times New Roman" panose="02020603050405020304" pitchFamily="18" charset="0"/>
              </a:rPr>
              <a:t>对于带制动电流通路的不可逆电路</a:t>
            </a:r>
            <a:r>
              <a:rPr lang="zh-CN" altLang="en-US" dirty="0">
                <a:latin typeface="Times New Roman" panose="02020603050405020304" pitchFamily="18" charset="0"/>
              </a:rPr>
              <a:t>，其电压平衡方程式分两个阶段：</a:t>
            </a:r>
          </a:p>
          <a:p>
            <a:pPr>
              <a:lnSpc>
                <a:spcPct val="90000"/>
              </a:lnSpc>
            </a:pPr>
            <a:endParaRPr lang="zh-CN" altLang="en-US" dirty="0">
              <a:latin typeface="Times New Roman" panose="02020603050405020304" pitchFamily="18" charset="0"/>
            </a:endParaRPr>
          </a:p>
          <a:p>
            <a:pPr marL="0" indent="0">
              <a:lnSpc>
                <a:spcPct val="90000"/>
              </a:lnSpc>
              <a:buNone/>
            </a:pPr>
            <a:r>
              <a:rPr lang="zh-CN" altLang="en-US" dirty="0">
                <a:latin typeface="Times New Roman" panose="02020603050405020304" pitchFamily="18" charset="0"/>
              </a:rPr>
              <a:t>				</a:t>
            </a:r>
            <a:endParaRPr lang="en-US" altLang="zh-CN" dirty="0">
              <a:latin typeface="Times New Roman" panose="02020603050405020304" pitchFamily="18" charset="0"/>
            </a:endParaRPr>
          </a:p>
          <a:p>
            <a:pPr>
              <a:lnSpc>
                <a:spcPct val="90000"/>
              </a:lnSpc>
            </a:pP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   	</a:t>
            </a:r>
          </a:p>
          <a:p>
            <a:pPr>
              <a:lnSpc>
                <a:spcPct val="90000"/>
              </a:lnSpc>
              <a:buFont typeface="Wingdings" panose="05000000000000000000" pitchFamily="2" charset="2"/>
              <a:buNone/>
            </a:pPr>
            <a:r>
              <a:rPr lang="zh-CN" altLang="en-US" dirty="0">
                <a:latin typeface="Times New Roman" panose="02020603050405020304" pitchFamily="18" charset="0"/>
              </a:rPr>
              <a:t>式中</a:t>
            </a:r>
            <a:r>
              <a:rPr lang="en-US" altLang="zh-CN" i="1" dirty="0">
                <a:latin typeface="Times New Roman" panose="02020603050405020304" pitchFamily="18" charset="0"/>
              </a:rPr>
              <a:t>R</a:t>
            </a:r>
            <a:r>
              <a:rPr lang="zh-CN" altLang="en-US" dirty="0">
                <a:latin typeface="Times New Roman" panose="02020603050405020304" pitchFamily="18" charset="0"/>
              </a:rPr>
              <a:t>、</a:t>
            </a:r>
            <a:r>
              <a:rPr lang="en-US" altLang="zh-CN" i="1" dirty="0">
                <a:latin typeface="Times New Roman" panose="02020603050405020304" pitchFamily="18" charset="0"/>
              </a:rPr>
              <a:t>L</a:t>
            </a:r>
            <a:r>
              <a:rPr lang="zh-CN" altLang="en-US" dirty="0">
                <a:latin typeface="Times New Roman" panose="02020603050405020304" pitchFamily="18" charset="0"/>
              </a:rPr>
              <a:t>分别为电枢电路的电阻和电感。</a:t>
            </a:r>
          </a:p>
        </p:txBody>
      </p:sp>
      <p:sp>
        <p:nvSpPr>
          <p:cNvPr id="99332" name="Rectangle 5"/>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9333" name="Object 4"/>
          <p:cNvGraphicFramePr>
            <a:graphicFrameLocks noChangeAspect="1"/>
          </p:cNvGraphicFramePr>
          <p:nvPr>
            <p:extLst>
              <p:ext uri="{D42A27DB-BD31-4B8C-83A1-F6EECF244321}">
                <p14:modId xmlns:p14="http://schemas.microsoft.com/office/powerpoint/2010/main" val="3118739875"/>
              </p:ext>
            </p:extLst>
          </p:nvPr>
        </p:nvGraphicFramePr>
        <p:xfrm>
          <a:off x="1115616" y="3314981"/>
          <a:ext cx="6119812" cy="901700"/>
        </p:xfrm>
        <a:graphic>
          <a:graphicData uri="http://schemas.openxmlformats.org/presentationml/2006/ole">
            <mc:AlternateContent xmlns:mc="http://schemas.openxmlformats.org/markup-compatibility/2006">
              <mc:Choice xmlns:v="urn:schemas-microsoft-com:vml" Requires="v">
                <p:oleObj spid="_x0000_s27959" name="公式" r:id="rId3" imgW="2781300" imgH="406400" progId="Equation.3">
                  <p:embed/>
                </p:oleObj>
              </mc:Choice>
              <mc:Fallback>
                <p:oleObj name="公式" r:id="rId3" imgW="2781300" imgH="40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3314981"/>
                        <a:ext cx="611981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334" name="Rectangle 7"/>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9335" name="Object 6"/>
          <p:cNvGraphicFramePr>
            <a:graphicFrameLocks noChangeAspect="1"/>
          </p:cNvGraphicFramePr>
          <p:nvPr>
            <p:extLst>
              <p:ext uri="{D42A27DB-BD31-4B8C-83A1-F6EECF244321}">
                <p14:modId xmlns:p14="http://schemas.microsoft.com/office/powerpoint/2010/main" val="132750044"/>
              </p:ext>
            </p:extLst>
          </p:nvPr>
        </p:nvGraphicFramePr>
        <p:xfrm>
          <a:off x="1115169" y="4145965"/>
          <a:ext cx="4752975" cy="950913"/>
        </p:xfrm>
        <a:graphic>
          <a:graphicData uri="http://schemas.openxmlformats.org/presentationml/2006/ole">
            <mc:AlternateContent xmlns:mc="http://schemas.openxmlformats.org/markup-compatibility/2006">
              <mc:Choice xmlns:v="urn:schemas-microsoft-com:vml" Requires="v">
                <p:oleObj spid="_x0000_s27960" name="公式" r:id="rId5" imgW="1955800" imgH="393700" progId="Equation.3">
                  <p:embed/>
                </p:oleObj>
              </mc:Choice>
              <mc:Fallback>
                <p:oleObj name="公式" r:id="rId5" imgW="19558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169" y="4145965"/>
                        <a:ext cx="4752975"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336" name="Rectangle 9"/>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9337" name="Object 8"/>
          <p:cNvGraphicFramePr>
            <a:graphicFrameLocks noChangeAspect="1"/>
          </p:cNvGraphicFramePr>
          <p:nvPr>
            <p:extLst>
              <p:ext uri="{D42A27DB-BD31-4B8C-83A1-F6EECF244321}">
                <p14:modId xmlns:p14="http://schemas.microsoft.com/office/powerpoint/2010/main" val="1290302379"/>
              </p:ext>
            </p:extLst>
          </p:nvPr>
        </p:nvGraphicFramePr>
        <p:xfrm>
          <a:off x="5512420" y="4337258"/>
          <a:ext cx="1863725" cy="568325"/>
        </p:xfrm>
        <a:graphic>
          <a:graphicData uri="http://schemas.openxmlformats.org/presentationml/2006/ole">
            <mc:AlternateContent xmlns:mc="http://schemas.openxmlformats.org/markup-compatibility/2006">
              <mc:Choice xmlns:v="urn:schemas-microsoft-com:vml" Requires="v">
                <p:oleObj spid="_x0000_s27961" name="公式" r:id="rId7" imgW="749300" imgH="228600" progId="Equation.3">
                  <p:embed/>
                </p:oleObj>
              </mc:Choice>
              <mc:Fallback>
                <p:oleObj name="公式" r:id="rId7" imgW="7493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2420" y="4337258"/>
                        <a:ext cx="18637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91831288"/>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zh-CN" altLang="en-US" b="1" dirty="0"/>
              <a:t>电压</a:t>
            </a:r>
            <a:r>
              <a:rPr lang="zh-CN" altLang="en-US" b="1" dirty="0">
                <a:solidFill>
                  <a:schemeClr val="folHlink"/>
                </a:solidFill>
              </a:rPr>
              <a:t>平均值</a:t>
            </a:r>
            <a:r>
              <a:rPr lang="zh-CN" altLang="en-US" b="1" dirty="0"/>
              <a:t>方程 </a:t>
            </a:r>
          </a:p>
        </p:txBody>
      </p:sp>
      <p:sp>
        <p:nvSpPr>
          <p:cNvPr id="100355" name="Rectangle 3"/>
          <p:cNvSpPr>
            <a:spLocks noGrp="1" noChangeArrowheads="1"/>
          </p:cNvSpPr>
          <p:nvPr>
            <p:ph idx="1"/>
          </p:nvPr>
        </p:nvSpPr>
        <p:spPr>
          <a:xfrm>
            <a:off x="912813" y="3140075"/>
            <a:ext cx="8110537" cy="2955925"/>
          </a:xfrm>
        </p:spPr>
        <p:txBody>
          <a:bodyPr/>
          <a:lstStyle/>
          <a:p>
            <a:pPr>
              <a:buFont typeface="Wingdings" panose="05000000000000000000" pitchFamily="2" charset="2"/>
              <a:buNone/>
            </a:pPr>
            <a:r>
              <a:rPr lang="en-US" altLang="zh-CN" sz="3600" dirty="0"/>
              <a:t>	</a:t>
            </a:r>
            <a:r>
              <a:rPr lang="zh-CN" altLang="en-US" sz="3600" dirty="0"/>
              <a:t>平均电压</a:t>
            </a:r>
          </a:p>
          <a:p>
            <a:pPr>
              <a:buFont typeface="Wingdings" panose="05000000000000000000" pitchFamily="2" charset="2"/>
              <a:buNone/>
            </a:pPr>
            <a:r>
              <a:rPr lang="zh-CN" altLang="en-US" sz="3600" dirty="0"/>
              <a:t>  平均电流</a:t>
            </a:r>
          </a:p>
          <a:p>
            <a:pPr>
              <a:buFont typeface="Wingdings" panose="05000000000000000000" pitchFamily="2" charset="2"/>
              <a:buNone/>
            </a:pPr>
            <a:r>
              <a:rPr lang="zh-CN" altLang="en-US" sz="3600" dirty="0"/>
              <a:t>  电枢电感压降的均值</a:t>
            </a:r>
          </a:p>
          <a:p>
            <a:pPr>
              <a:buFont typeface="Wingdings" panose="05000000000000000000" pitchFamily="2" charset="2"/>
              <a:buNone/>
            </a:pPr>
            <a:r>
              <a:rPr lang="zh-CN" altLang="en-US" sz="3600" dirty="0"/>
              <a:t>  转速</a:t>
            </a:r>
          </a:p>
        </p:txBody>
      </p:sp>
      <p:sp>
        <p:nvSpPr>
          <p:cNvPr id="100356"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0357" name="Object 5"/>
          <p:cNvGraphicFramePr>
            <a:graphicFrameLocks noChangeAspect="1"/>
          </p:cNvGraphicFramePr>
          <p:nvPr/>
        </p:nvGraphicFramePr>
        <p:xfrm>
          <a:off x="971550" y="1976438"/>
          <a:ext cx="6030913" cy="804862"/>
        </p:xfrm>
        <a:graphic>
          <a:graphicData uri="http://schemas.openxmlformats.org/presentationml/2006/ole">
            <mc:AlternateContent xmlns:mc="http://schemas.openxmlformats.org/markup-compatibility/2006">
              <mc:Choice xmlns:v="urn:schemas-microsoft-com:vml" Requires="v">
                <p:oleObj spid="_x0000_s29184" name="公式" r:id="rId3" imgW="1714500" imgH="228600" progId="Equation.3">
                  <p:embed/>
                </p:oleObj>
              </mc:Choice>
              <mc:Fallback>
                <p:oleObj name="公式" r:id="rId3" imgW="1714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976438"/>
                        <a:ext cx="6030913"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8" name="Rectangle 6"/>
          <p:cNvSpPr>
            <a:spLocks noChangeArrowheads="1"/>
          </p:cNvSpPr>
          <p:nvPr/>
        </p:nvSpPr>
        <p:spPr bwMode="auto">
          <a:xfrm>
            <a:off x="0" y="3543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0359"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0360" name="Object 8"/>
          <p:cNvGraphicFramePr>
            <a:graphicFrameLocks noChangeAspect="1"/>
          </p:cNvGraphicFramePr>
          <p:nvPr/>
        </p:nvGraphicFramePr>
        <p:xfrm>
          <a:off x="3492500" y="3170238"/>
          <a:ext cx="1727200" cy="638175"/>
        </p:xfrm>
        <a:graphic>
          <a:graphicData uri="http://schemas.openxmlformats.org/presentationml/2006/ole">
            <mc:AlternateContent xmlns:mc="http://schemas.openxmlformats.org/markup-compatibility/2006">
              <mc:Choice xmlns:v="urn:schemas-microsoft-com:vml" Requires="v">
                <p:oleObj spid="_x0000_s29185" name="公式" r:id="rId5" imgW="622300" imgH="228600" progId="Equation.3">
                  <p:embed/>
                </p:oleObj>
              </mc:Choice>
              <mc:Fallback>
                <p:oleObj name="公式" r:id="rId5" imgW="6223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170238"/>
                        <a:ext cx="1727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61" name="Rectangle 9"/>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0362" name="Object 10"/>
          <p:cNvGraphicFramePr>
            <a:graphicFrameLocks noChangeAspect="1"/>
          </p:cNvGraphicFramePr>
          <p:nvPr/>
        </p:nvGraphicFramePr>
        <p:xfrm>
          <a:off x="3419475" y="3860800"/>
          <a:ext cx="512763" cy="647700"/>
        </p:xfrm>
        <a:graphic>
          <a:graphicData uri="http://schemas.openxmlformats.org/presentationml/2006/ole">
            <mc:AlternateContent xmlns:mc="http://schemas.openxmlformats.org/markup-compatibility/2006">
              <mc:Choice xmlns:v="urn:schemas-microsoft-com:vml" Requires="v">
                <p:oleObj spid="_x0000_s29186" name="公式" r:id="rId7" imgW="177800" imgH="228600" progId="Equation.3">
                  <p:embed/>
                </p:oleObj>
              </mc:Choice>
              <mc:Fallback>
                <p:oleObj name="公式" r:id="rId7" imgW="1778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3860800"/>
                        <a:ext cx="5127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3" name="Object 11"/>
          <p:cNvGraphicFramePr>
            <a:graphicFrameLocks noChangeAspect="1"/>
          </p:cNvGraphicFramePr>
          <p:nvPr/>
        </p:nvGraphicFramePr>
        <p:xfrm>
          <a:off x="5724525" y="4292600"/>
          <a:ext cx="1368425" cy="895350"/>
        </p:xfrm>
        <a:graphic>
          <a:graphicData uri="http://schemas.openxmlformats.org/presentationml/2006/ole">
            <mc:AlternateContent xmlns:mc="http://schemas.openxmlformats.org/markup-compatibility/2006">
              <mc:Choice xmlns:v="urn:schemas-microsoft-com:vml" Requires="v">
                <p:oleObj spid="_x0000_s29187" name="公式" r:id="rId9" imgW="596900" imgH="393700" progId="Equation.3">
                  <p:embed/>
                </p:oleObj>
              </mc:Choice>
              <mc:Fallback>
                <p:oleObj name="公式" r:id="rId9" imgW="5969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4525" y="4292600"/>
                        <a:ext cx="13684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64" name="Rectangle 12"/>
          <p:cNvSpPr>
            <a:spLocks noChangeArrowheads="1"/>
          </p:cNvSpPr>
          <p:nvPr/>
        </p:nvSpPr>
        <p:spPr bwMode="auto">
          <a:xfrm>
            <a:off x="0" y="3624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0365" name="Rectangle 13"/>
          <p:cNvSpPr>
            <a:spLocks noChangeArrowheads="1"/>
          </p:cNvSpPr>
          <p:nvPr/>
        </p:nvSpPr>
        <p:spPr bwMode="auto">
          <a:xfrm>
            <a:off x="1258888" y="5043488"/>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kumimoji="0" lang="en-US" altLang="zh-CN">
                <a:solidFill>
                  <a:schemeClr val="tx1"/>
                </a:solidFill>
                <a:latin typeface="Arial" panose="020B0604020202020204" pitchFamily="34" charset="0"/>
              </a:rPr>
              <a:t> </a:t>
            </a:r>
          </a:p>
        </p:txBody>
      </p:sp>
      <p:sp>
        <p:nvSpPr>
          <p:cNvPr id="100366" name="Rectangle 14"/>
          <p:cNvSpPr>
            <a:spLocks noChangeArrowheads="1"/>
          </p:cNvSpPr>
          <p:nvPr/>
        </p:nvSpPr>
        <p:spPr bwMode="auto">
          <a:xfrm>
            <a:off x="0" y="321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0367" name="Object 15"/>
          <p:cNvGraphicFramePr>
            <a:graphicFrameLocks noChangeAspect="1"/>
          </p:cNvGraphicFramePr>
          <p:nvPr/>
        </p:nvGraphicFramePr>
        <p:xfrm>
          <a:off x="2771775" y="4941888"/>
          <a:ext cx="1079500" cy="952500"/>
        </p:xfrm>
        <a:graphic>
          <a:graphicData uri="http://schemas.openxmlformats.org/presentationml/2006/ole">
            <mc:AlternateContent xmlns:mc="http://schemas.openxmlformats.org/markup-compatibility/2006">
              <mc:Choice xmlns:v="urn:schemas-microsoft-com:vml" Requires="v">
                <p:oleObj spid="_x0000_s29188" name="公式" r:id="rId11" imgW="482600" imgH="431800" progId="Equation.3">
                  <p:embed/>
                </p:oleObj>
              </mc:Choice>
              <mc:Fallback>
                <p:oleObj name="公式" r:id="rId11" imgW="482600" imgH="431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775" y="4941888"/>
                        <a:ext cx="1079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68" name="Rectangle 16"/>
          <p:cNvSpPr>
            <a:spLocks noChangeArrowheads="1"/>
          </p:cNvSpPr>
          <p:nvPr/>
        </p:nvSpPr>
        <p:spPr bwMode="auto">
          <a:xfrm>
            <a:off x="6804025" y="2133600"/>
            <a:ext cx="1843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r>
              <a:rPr lang="zh-CN" altLang="en-US" sz="3200">
                <a:solidFill>
                  <a:schemeClr val="tx1"/>
                </a:solidFill>
              </a:rPr>
              <a:t>（</a:t>
            </a:r>
            <a:r>
              <a:rPr lang="en-US" altLang="zh-CN" sz="3200">
                <a:solidFill>
                  <a:schemeClr val="tx1"/>
                </a:solidFill>
              </a:rPr>
              <a:t>2-21</a:t>
            </a:r>
            <a:r>
              <a:rPr lang="zh-CN" altLang="en-US" sz="3200">
                <a:solidFill>
                  <a:schemeClr val="tx1"/>
                </a:solidFill>
              </a:rPr>
              <a:t>）</a:t>
            </a:r>
            <a:r>
              <a:rPr lang="zh-CN" altLang="en-US" sz="3200" b="1">
                <a:solidFill>
                  <a:schemeClr val="tx1"/>
                </a:solidFill>
              </a:rPr>
              <a:t> </a:t>
            </a:r>
          </a:p>
        </p:txBody>
      </p:sp>
    </p:spTree>
    <p:extLst>
      <p:ext uri="{BB962C8B-B14F-4D97-AF65-F5344CB8AC3E}">
        <p14:creationId xmlns:p14="http://schemas.microsoft.com/office/powerpoint/2010/main" val="3559163963"/>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871538" y="982663"/>
            <a:ext cx="8162925" cy="641350"/>
          </a:xfrm>
        </p:spPr>
        <p:txBody>
          <a:bodyPr/>
          <a:lstStyle/>
          <a:p>
            <a:r>
              <a:rPr lang="zh-CN" altLang="en-US" sz="3600"/>
              <a:t>机械特性 </a:t>
            </a:r>
          </a:p>
        </p:txBody>
      </p:sp>
      <mc:AlternateContent xmlns:mc="http://schemas.openxmlformats.org/markup-compatibility/2006" xmlns:a14="http://schemas.microsoft.com/office/drawing/2010/main">
        <mc:Choice Requires="a14">
          <p:sp>
            <p:nvSpPr>
              <p:cNvPr id="101379" name="Rectangle 3"/>
              <p:cNvSpPr>
                <a:spLocks noGrp="1" noChangeArrowheads="1"/>
              </p:cNvSpPr>
              <p:nvPr>
                <p:ph idx="1"/>
              </p:nvPr>
            </p:nvSpPr>
            <p:spPr>
              <a:xfrm>
                <a:off x="912813" y="1905000"/>
                <a:ext cx="8110537" cy="4692650"/>
              </a:xfrm>
            </p:spPr>
            <p:txBody>
              <a:bodyPr/>
              <a:lstStyle/>
              <a:p>
                <a:pPr>
                  <a:lnSpc>
                    <a:spcPct val="90000"/>
                  </a:lnSpc>
                </a:pPr>
                <a:r>
                  <a:rPr lang="zh-CN" altLang="en-US" dirty="0">
                    <a:latin typeface="Times New Roman" panose="02020603050405020304" pitchFamily="18" charset="0"/>
                  </a:rPr>
                  <a:t>机械特性方程式为</a:t>
                </a:r>
              </a:p>
              <a:p>
                <a:pPr>
                  <a:lnSpc>
                    <a:spcPct val="90000"/>
                  </a:lnSpc>
                </a:pPr>
                <a:endParaRPr lang="zh-CN" altLang="en-US" dirty="0">
                  <a:latin typeface="Times New Roman" panose="02020603050405020304" pitchFamily="18" charset="0"/>
                </a:endParaRPr>
              </a:p>
              <a:p>
                <a:pPr>
                  <a:lnSpc>
                    <a:spcPct val="90000"/>
                  </a:lnSpc>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rPr>
                  <a:t>(2-26)</a:t>
                </a:r>
              </a:p>
              <a:p>
                <a:pPr>
                  <a:lnSpc>
                    <a:spcPct val="90000"/>
                  </a:lnSpc>
                </a:pPr>
                <a:r>
                  <a:rPr lang="zh-CN" altLang="en-US" dirty="0">
                    <a:latin typeface="Times New Roman" panose="02020603050405020304" pitchFamily="18" charset="0"/>
                  </a:rPr>
                  <a:t>或根据</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𝒆</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𝒎</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 </m:t>
                        </m:r>
                        <m:r>
                          <a:rPr lang="en-US" altLang="zh-CN" b="1" i="1" smtClean="0">
                            <a:latin typeface="Cambria Math" panose="02040503050406030204" pitchFamily="18" charset="0"/>
                          </a:rPr>
                          <m:t>𝑰</m:t>
                        </m:r>
                      </m:e>
                      <m:sub>
                        <m:r>
                          <a:rPr lang="en-US" altLang="zh-CN" b="1" i="1" smtClean="0">
                            <a:latin typeface="Cambria Math" panose="02040503050406030204" pitchFamily="18" charset="0"/>
                          </a:rPr>
                          <m:t>𝒅</m:t>
                        </m:r>
                      </m:sub>
                    </m:sSub>
                  </m:oMath>
                </a14:m>
                <a:r>
                  <a:rPr lang="zh-CN" altLang="en-US" dirty="0">
                    <a:latin typeface="Times New Roman" panose="02020603050405020304" pitchFamily="18" charset="0"/>
                  </a:rPr>
                  <a:t>，用转矩表示为</a:t>
                </a:r>
              </a:p>
              <a:p>
                <a:pPr>
                  <a:lnSpc>
                    <a:spcPct val="90000"/>
                  </a:lnSpc>
                </a:pPr>
                <a:endParaRPr lang="zh-CN" altLang="en-US" dirty="0">
                  <a:latin typeface="Times New Roman" panose="02020603050405020304" pitchFamily="18" charset="0"/>
                </a:endParaRPr>
              </a:p>
              <a:p>
                <a:pPr>
                  <a:lnSpc>
                    <a:spcPct val="90000"/>
                  </a:lnSpc>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rPr>
                  <a:t>(2-27)</a:t>
                </a:r>
              </a:p>
              <a:p>
                <a:pPr>
                  <a:lnSpc>
                    <a:spcPct val="90000"/>
                  </a:lnSpc>
                  <a:buFont typeface="Wingdings" panose="05000000000000000000" pitchFamily="2" charset="2"/>
                  <a:buNone/>
                </a:pPr>
                <a:r>
                  <a:rPr lang="zh-CN" altLang="en-US" sz="2400" dirty="0">
                    <a:latin typeface="Times New Roman" panose="02020603050405020304" pitchFamily="18" charset="0"/>
                  </a:rPr>
                  <a:t>式中，                      </a:t>
                </a:r>
                <a:r>
                  <a:rPr lang="en-US" altLang="zh-CN" sz="2400" dirty="0">
                    <a:latin typeface="Times New Roman" panose="02020603050405020304" pitchFamily="18" charset="0"/>
                  </a:rPr>
                  <a:t>——</a:t>
                </a:r>
                <a:r>
                  <a:rPr lang="zh-CN" altLang="en-US" sz="2400" dirty="0">
                    <a:latin typeface="Times New Roman" panose="02020603050405020304" pitchFamily="18" charset="0"/>
                  </a:rPr>
                  <a:t>电动机在额定磁通下的转矩系数；</a:t>
                </a:r>
              </a:p>
              <a:p>
                <a:pPr>
                  <a:lnSpc>
                    <a:spcPct val="90000"/>
                  </a:lnSpc>
                  <a:buFont typeface="Wingdings" panose="05000000000000000000" pitchFamily="2" charset="2"/>
                  <a:buNone/>
                </a:pPr>
                <a:endParaRPr lang="zh-CN" altLang="en-US" sz="2400" dirty="0">
                  <a:latin typeface="Times New Roman" panose="02020603050405020304" pitchFamily="18" charset="0"/>
                </a:endParaRPr>
              </a:p>
              <a:p>
                <a:pPr>
                  <a:lnSpc>
                    <a:spcPct val="90000"/>
                  </a:lnSpc>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a:t>
                </a:r>
                <a:r>
                  <a:rPr lang="zh-CN" altLang="en-US" sz="2400" dirty="0">
                    <a:latin typeface="Times New Roman" panose="02020603050405020304" pitchFamily="18" charset="0"/>
                  </a:rPr>
                  <a:t>理想空载转速，与电压系数成正比。</a:t>
                </a:r>
              </a:p>
            </p:txBody>
          </p:sp>
        </mc:Choice>
        <mc:Fallback xmlns="">
          <p:sp>
            <p:nvSpPr>
              <p:cNvPr id="101379" name="Rectangle 3"/>
              <p:cNvSpPr>
                <a:spLocks noGrp="1" noRot="1" noChangeAspect="1" noMove="1" noResize="1" noEditPoints="1" noAdjustHandles="1" noChangeArrowheads="1" noChangeShapeType="1" noTextEdit="1"/>
              </p:cNvSpPr>
              <p:nvPr>
                <p:ph idx="1"/>
              </p:nvPr>
            </p:nvSpPr>
            <p:spPr>
              <a:xfrm>
                <a:off x="912813" y="1905000"/>
                <a:ext cx="8110537" cy="4692650"/>
              </a:xfrm>
              <a:blipFill>
                <a:blip r:embed="rId3"/>
                <a:stretch>
                  <a:fillRect l="-1203" t="-2731" r="-1504"/>
                </a:stretch>
              </a:blipFill>
            </p:spPr>
            <p:txBody>
              <a:bodyPr/>
              <a:lstStyle/>
              <a:p>
                <a:r>
                  <a:rPr lang="zh-CN" altLang="en-US">
                    <a:noFill/>
                  </a:rPr>
                  <a:t> </a:t>
                </a:r>
              </a:p>
            </p:txBody>
          </p:sp>
        </mc:Fallback>
      </mc:AlternateContent>
      <p:sp>
        <p:nvSpPr>
          <p:cNvPr id="101380" name="Rectangle 5"/>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381" name="Rectangle 7"/>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382" name="Rectangle 9"/>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1383" name="Object 8"/>
          <p:cNvGraphicFramePr>
            <a:graphicFrameLocks noChangeAspect="1"/>
          </p:cNvGraphicFramePr>
          <p:nvPr>
            <p:extLst>
              <p:ext uri="{D42A27DB-BD31-4B8C-83A1-F6EECF244321}">
                <p14:modId xmlns:p14="http://schemas.microsoft.com/office/powerpoint/2010/main" val="3334069806"/>
              </p:ext>
            </p:extLst>
          </p:nvPr>
        </p:nvGraphicFramePr>
        <p:xfrm>
          <a:off x="1957289" y="4786313"/>
          <a:ext cx="1584325" cy="469900"/>
        </p:xfrm>
        <a:graphic>
          <a:graphicData uri="http://schemas.openxmlformats.org/presentationml/2006/ole">
            <mc:AlternateContent xmlns:mc="http://schemas.openxmlformats.org/markup-compatibility/2006">
              <mc:Choice xmlns:v="urn:schemas-microsoft-com:vml" Requires="v">
                <p:oleObj spid="_x0000_s30110" name="公式" r:id="rId4" imgW="774065" imgH="228600" progId="Equation.3">
                  <p:embed/>
                </p:oleObj>
              </mc:Choice>
              <mc:Fallback>
                <p:oleObj name="公式" r:id="rId4" imgW="774065"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289" y="4786313"/>
                        <a:ext cx="15843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4" name="Rectangle 11"/>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1385" name="Object 10"/>
          <p:cNvGraphicFramePr>
            <a:graphicFrameLocks noChangeAspect="1"/>
          </p:cNvGraphicFramePr>
          <p:nvPr>
            <p:extLst>
              <p:ext uri="{D42A27DB-BD31-4B8C-83A1-F6EECF244321}">
                <p14:modId xmlns:p14="http://schemas.microsoft.com/office/powerpoint/2010/main" val="3418729536"/>
              </p:ext>
            </p:extLst>
          </p:nvPr>
        </p:nvGraphicFramePr>
        <p:xfrm>
          <a:off x="2100957" y="5233458"/>
          <a:ext cx="1296987" cy="938213"/>
        </p:xfrm>
        <a:graphic>
          <a:graphicData uri="http://schemas.openxmlformats.org/presentationml/2006/ole">
            <mc:AlternateContent xmlns:mc="http://schemas.openxmlformats.org/markup-compatibility/2006">
              <mc:Choice xmlns:v="urn:schemas-microsoft-com:vml" Requires="v">
                <p:oleObj spid="_x0000_s30111" name="公式" r:id="rId6" imgW="622300" imgH="444500" progId="Equation.3">
                  <p:embed/>
                </p:oleObj>
              </mc:Choice>
              <mc:Fallback>
                <p:oleObj name="公式" r:id="rId6" imgW="622300" imgH="4445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0957" y="5233458"/>
                        <a:ext cx="1296987"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6"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1387" name="Object 12"/>
          <p:cNvGraphicFramePr>
            <a:graphicFrameLocks noChangeAspect="1"/>
          </p:cNvGraphicFramePr>
          <p:nvPr/>
        </p:nvGraphicFramePr>
        <p:xfrm>
          <a:off x="1571625" y="2428875"/>
          <a:ext cx="4941888" cy="785813"/>
        </p:xfrm>
        <a:graphic>
          <a:graphicData uri="http://schemas.openxmlformats.org/presentationml/2006/ole">
            <mc:AlternateContent xmlns:mc="http://schemas.openxmlformats.org/markup-compatibility/2006">
              <mc:Choice xmlns:v="urn:schemas-microsoft-com:vml" Requires="v">
                <p:oleObj spid="_x0000_s30112" name="Equation" r:id="rId8" imgW="2730500" imgH="431800" progId="Equation.DSMT4">
                  <p:embed/>
                </p:oleObj>
              </mc:Choice>
              <mc:Fallback>
                <p:oleObj name="Equation" r:id="rId8" imgW="2730500" imgH="431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1625" y="2428875"/>
                        <a:ext cx="494188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8" name="Rectangle 1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1389" name="Object 14"/>
          <p:cNvGraphicFramePr>
            <a:graphicFrameLocks noChangeAspect="1"/>
          </p:cNvGraphicFramePr>
          <p:nvPr>
            <p:extLst>
              <p:ext uri="{D42A27DB-BD31-4B8C-83A1-F6EECF244321}">
                <p14:modId xmlns:p14="http://schemas.microsoft.com/office/powerpoint/2010/main" val="783388708"/>
              </p:ext>
            </p:extLst>
          </p:nvPr>
        </p:nvGraphicFramePr>
        <p:xfrm>
          <a:off x="1575032" y="3990976"/>
          <a:ext cx="5238750" cy="714375"/>
        </p:xfrm>
        <a:graphic>
          <a:graphicData uri="http://schemas.openxmlformats.org/presentationml/2006/ole">
            <mc:AlternateContent xmlns:mc="http://schemas.openxmlformats.org/markup-compatibility/2006">
              <mc:Choice xmlns:v="urn:schemas-microsoft-com:vml" Requires="v">
                <p:oleObj spid="_x0000_s30113" name="Equation" r:id="rId10" imgW="3200400" imgH="431800" progId="Equation.DSMT4">
                  <p:embed/>
                </p:oleObj>
              </mc:Choice>
              <mc:Fallback>
                <p:oleObj name="Equation" r:id="rId10" imgW="3200400" imgH="431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5032" y="3990976"/>
                        <a:ext cx="52387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01614078"/>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403" name="Rectangle 6"/>
          <p:cNvSpPr>
            <a:spLocks noChangeArrowheads="1"/>
          </p:cNvSpPr>
          <p:nvPr/>
        </p:nvSpPr>
        <p:spPr bwMode="auto">
          <a:xfrm>
            <a:off x="0" y="4352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404" name="Text Box 7"/>
          <p:cNvSpPr txBox="1">
            <a:spLocks noChangeArrowheads="1"/>
          </p:cNvSpPr>
          <p:nvPr/>
        </p:nvSpPr>
        <p:spPr bwMode="auto">
          <a:xfrm>
            <a:off x="900113" y="6165850"/>
            <a:ext cx="755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tx1"/>
                </a:solidFill>
              </a:rPr>
              <a:t>图</a:t>
            </a:r>
            <a:r>
              <a:rPr lang="en-US" altLang="zh-CN">
                <a:solidFill>
                  <a:schemeClr val="tx1"/>
                </a:solidFill>
              </a:rPr>
              <a:t>2-15	</a:t>
            </a:r>
            <a:r>
              <a:rPr lang="zh-CN" altLang="en-US">
                <a:solidFill>
                  <a:schemeClr val="tx1"/>
                </a:solidFill>
              </a:rPr>
              <a:t>直流</a:t>
            </a:r>
            <a:r>
              <a:rPr lang="en-US" altLang="zh-CN">
                <a:solidFill>
                  <a:schemeClr val="tx1"/>
                </a:solidFill>
              </a:rPr>
              <a:t>PWM</a:t>
            </a:r>
            <a:r>
              <a:rPr lang="zh-CN" altLang="en-US">
                <a:solidFill>
                  <a:schemeClr val="tx1"/>
                </a:solidFill>
              </a:rPr>
              <a:t>调速系统（</a:t>
            </a:r>
            <a:r>
              <a:rPr lang="zh-CN" altLang="en-US" b="1">
                <a:solidFill>
                  <a:schemeClr val="folHlink"/>
                </a:solidFill>
              </a:rPr>
              <a:t>电流连续</a:t>
            </a:r>
            <a:r>
              <a:rPr lang="zh-CN" altLang="en-US">
                <a:solidFill>
                  <a:schemeClr val="tx1"/>
                </a:solidFill>
              </a:rPr>
              <a:t>）的机械特性</a:t>
            </a:r>
          </a:p>
        </p:txBody>
      </p:sp>
      <p:pic>
        <p:nvPicPr>
          <p:cNvPr id="102405" name="Picture 8" descr="02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58850"/>
            <a:ext cx="8713787"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090682"/>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爆炸形 1 1"/>
          <p:cNvSpPr>
            <a:spLocks noChangeArrowheads="1"/>
          </p:cNvSpPr>
          <p:nvPr/>
        </p:nvSpPr>
        <p:spPr bwMode="auto">
          <a:xfrm>
            <a:off x="1656184" y="1048743"/>
            <a:ext cx="2736850" cy="1800225"/>
          </a:xfrm>
          <a:prstGeom prst="irregularSeal1">
            <a:avLst/>
          </a:prstGeom>
          <a:solidFill>
            <a:srgbClr val="00FF00"/>
          </a:solidFill>
          <a:ln w="9525" algn="ctr">
            <a:solidFill>
              <a:schemeClr val="tx1"/>
            </a:solidFill>
            <a:round/>
          </a:ln>
        </p:spPr>
        <p:txBody>
          <a:bodyPr wrap="none" anchor="ct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427" name="Rectangle 2"/>
          <p:cNvSpPr>
            <a:spLocks noGrp="1" noChangeArrowheads="1"/>
          </p:cNvSpPr>
          <p:nvPr>
            <p:ph type="title"/>
          </p:nvPr>
        </p:nvSpPr>
        <p:spPr>
          <a:xfrm>
            <a:off x="515987" y="511637"/>
            <a:ext cx="8494712" cy="641350"/>
          </a:xfrm>
        </p:spPr>
        <p:txBody>
          <a:bodyPr/>
          <a:lstStyle/>
          <a:p>
            <a:pPr marL="838200" indent="-838200"/>
            <a:r>
              <a:rPr lang="en-US" altLang="zh-CN" sz="3600" b="1" dirty="0">
                <a:latin typeface="Times New Roman" panose="02020603050405020304" pitchFamily="18" charset="0"/>
              </a:rPr>
              <a:t>3</a:t>
            </a:r>
            <a:r>
              <a:rPr lang="zh-CN" altLang="en-US" sz="3600" b="1" dirty="0">
                <a:latin typeface="Times New Roman" panose="02020603050405020304" pitchFamily="18" charset="0"/>
              </a:rPr>
              <a:t>．</a:t>
            </a:r>
            <a:r>
              <a:rPr lang="en-US" altLang="zh-CN" sz="3600" b="1" dirty="0">
                <a:latin typeface="Times New Roman" panose="02020603050405020304" pitchFamily="18" charset="0"/>
              </a:rPr>
              <a:t>PWM</a:t>
            </a:r>
            <a:r>
              <a:rPr lang="zh-CN" altLang="en-US" sz="3600" b="1" dirty="0">
                <a:latin typeface="Times New Roman" panose="02020603050405020304" pitchFamily="18" charset="0"/>
              </a:rPr>
              <a:t>控制器与变换器的动态数学模型</a:t>
            </a:r>
          </a:p>
        </p:txBody>
      </p:sp>
      <p:sp>
        <p:nvSpPr>
          <p:cNvPr id="103428" name="Rectangle 3"/>
          <p:cNvSpPr>
            <a:spLocks noGrp="1" noChangeArrowheads="1"/>
          </p:cNvSpPr>
          <p:nvPr>
            <p:ph idx="1"/>
          </p:nvPr>
        </p:nvSpPr>
        <p:spPr>
          <a:xfrm>
            <a:off x="864096" y="2619050"/>
            <a:ext cx="8110537" cy="579438"/>
          </a:xfrm>
        </p:spPr>
        <p:txBody>
          <a:bodyPr/>
          <a:lstStyle/>
          <a:p>
            <a:pPr algn="ctr">
              <a:buFont typeface="Wingdings" panose="05000000000000000000" pitchFamily="2" charset="2"/>
              <a:buNone/>
            </a:pPr>
            <a:r>
              <a:rPr lang="zh-CN" altLang="en-US" sz="2000" b="0" dirty="0">
                <a:solidFill>
                  <a:schemeClr val="tx1"/>
                </a:solidFill>
                <a:latin typeface="+mn-ea"/>
              </a:rPr>
              <a:t>图</a:t>
            </a:r>
            <a:r>
              <a:rPr lang="en-US" altLang="zh-CN" sz="2000" b="0" dirty="0">
                <a:solidFill>
                  <a:schemeClr val="tx1"/>
                </a:solidFill>
                <a:latin typeface="+mn-ea"/>
              </a:rPr>
              <a:t>2-16 PWM</a:t>
            </a:r>
            <a:r>
              <a:rPr lang="zh-CN" altLang="en-US" sz="2000" b="0" dirty="0">
                <a:solidFill>
                  <a:schemeClr val="tx1"/>
                </a:solidFill>
                <a:latin typeface="+mn-ea"/>
              </a:rPr>
              <a:t>控制器与变换器框图 </a:t>
            </a:r>
          </a:p>
        </p:txBody>
      </p:sp>
      <p:sp>
        <p:nvSpPr>
          <p:cNvPr id="103429" name="Rectangle 5"/>
          <p:cNvSpPr>
            <a:spLocks noChangeArrowheads="1"/>
          </p:cNvSpPr>
          <p:nvPr/>
        </p:nvSpPr>
        <p:spPr bwMode="auto">
          <a:xfrm>
            <a:off x="36512" y="270768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430"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3431" name="Object 6"/>
          <p:cNvGraphicFramePr>
            <a:graphicFrameLocks noChangeAspect="1"/>
          </p:cNvGraphicFramePr>
          <p:nvPr>
            <p:extLst>
              <p:ext uri="{D42A27DB-BD31-4B8C-83A1-F6EECF244321}">
                <p14:modId xmlns:p14="http://schemas.microsoft.com/office/powerpoint/2010/main" val="79824927"/>
              </p:ext>
            </p:extLst>
          </p:nvPr>
        </p:nvGraphicFramePr>
        <p:xfrm>
          <a:off x="1008112" y="1236862"/>
          <a:ext cx="7510462" cy="1214437"/>
        </p:xfrm>
        <a:graphic>
          <a:graphicData uri="http://schemas.openxmlformats.org/presentationml/2006/ole">
            <mc:AlternateContent xmlns:mc="http://schemas.openxmlformats.org/markup-compatibility/2006">
              <mc:Choice xmlns:v="urn:schemas-microsoft-com:vml" Requires="v">
                <p:oleObj spid="_x0000_s30825" name="Visio" r:id="rId3" imgW="3607435" imgH="789305" progId="Visio.Drawing.11">
                  <p:embed/>
                </p:oleObj>
              </mc:Choice>
              <mc:Fallback>
                <p:oleObj name="Visio" r:id="rId3" imgW="3607435" imgH="78930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112" y="1236862"/>
                        <a:ext cx="7510462"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FCFB8F40-E657-46D2-8326-B6597F611929}"/>
                  </a:ext>
                </a:extLst>
              </p:cNvPr>
              <p:cNvSpPr txBox="1">
                <a:spLocks noChangeArrowheads="1"/>
              </p:cNvSpPr>
              <p:nvPr/>
            </p:nvSpPr>
            <p:spPr bwMode="auto">
              <a:xfrm>
                <a:off x="586630" y="2924944"/>
                <a:ext cx="8377857" cy="38164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65000"/>
                  <a:buFont typeface="Wingdings" pitchFamily="2" charset="2"/>
                  <a:buChar char="n"/>
                  <a:defRPr sz="2800" b="1" kern="1200">
                    <a:solidFill>
                      <a:srgbClr val="006699"/>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4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kern="1200">
                    <a:solidFill>
                      <a:schemeClr val="tx1"/>
                    </a:solidFill>
                    <a:latin typeface="Arial" panose="020B0604020202020204" pitchFamily="34" charset="0"/>
                    <a:ea typeface="+mn-ea"/>
                    <a:cs typeface="+mn-cs"/>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kern="1200">
                    <a:solidFill>
                      <a:schemeClr val="tx1"/>
                    </a:solidFill>
                    <a:latin typeface="Arial" panose="020B0604020202020204" pitchFamily="34" charset="0"/>
                    <a:ea typeface="+mn-ea"/>
                    <a:cs typeface="+mn-cs"/>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Times New Roman" panose="02020603050405020304" pitchFamily="18" charset="0"/>
                  </a:rPr>
                  <a:t>PWM</a:t>
                </a:r>
                <a:r>
                  <a:rPr lang="zh-CN" altLang="en-US" sz="2400" dirty="0">
                    <a:latin typeface="Times New Roman" panose="02020603050405020304" pitchFamily="18" charset="0"/>
                  </a:rPr>
                  <a:t>变换器电路的驱动电压都由</a:t>
                </a:r>
                <a:r>
                  <a:rPr lang="en-US" altLang="zh-CN" sz="2400" dirty="0">
                    <a:latin typeface="Times New Roman" panose="02020603050405020304" pitchFamily="18" charset="0"/>
                  </a:rPr>
                  <a:t>PWM</a:t>
                </a:r>
                <a:r>
                  <a:rPr lang="zh-CN" altLang="en-US" sz="2400" dirty="0">
                    <a:latin typeface="Times New Roman" panose="02020603050405020304" pitchFamily="18" charset="0"/>
                  </a:rPr>
                  <a:t>控制器发出，</a:t>
                </a:r>
                <a:r>
                  <a:rPr lang="en-US" altLang="zh-CN" sz="2400" dirty="0">
                    <a:latin typeface="Times New Roman" panose="02020603050405020304" pitchFamily="18" charset="0"/>
                  </a:rPr>
                  <a:t>PWM</a:t>
                </a:r>
                <a:r>
                  <a:rPr lang="zh-CN" altLang="en-US" sz="2400" dirty="0">
                    <a:latin typeface="Times New Roman" panose="02020603050405020304" pitchFamily="18" charset="0"/>
                  </a:rPr>
                  <a:t>控制器可以是模拟式或数字式。</a:t>
                </a:r>
                <a:endParaRPr lang="en-US" altLang="zh-CN" sz="2400" dirty="0">
                  <a:latin typeface="Times New Roman" panose="02020603050405020304" pitchFamily="18" charset="0"/>
                </a:endParaRPr>
              </a:p>
              <a:p>
                <a:r>
                  <a:rPr lang="zh-CN" altLang="en-US" sz="2400" dirty="0">
                    <a:latin typeface="Times New Roman" panose="02020603050405020304" pitchFamily="18" charset="0"/>
                  </a:rPr>
                  <a:t>采用模拟式时，图中开关常闭；采用数字式时，只在开关周期开始或者中间时刻闭合开关；</a:t>
                </a:r>
                <a:endParaRPr lang="en-US" altLang="zh-CN" sz="2400" dirty="0">
                  <a:latin typeface="Times New Roman" panose="02020603050405020304" pitchFamily="18" charset="0"/>
                </a:endParaRPr>
              </a:p>
              <a:p>
                <a:r>
                  <a:rPr lang="en-US" altLang="zh-CN" sz="2400" dirty="0">
                    <a:latin typeface="Times New Roman" panose="02020603050405020304" pitchFamily="18" charset="0"/>
                  </a:rPr>
                  <a:t>PWM</a:t>
                </a:r>
                <a:r>
                  <a:rPr lang="zh-CN" altLang="en-US" sz="2400" dirty="0">
                    <a:latin typeface="Times New Roman" panose="02020603050405020304" pitchFamily="18" charset="0"/>
                  </a:rPr>
                  <a:t>变换器输出平均电压</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𝑼</m:t>
                        </m:r>
                      </m:e>
                      <m:sub>
                        <m:r>
                          <a:rPr lang="en-US" altLang="zh-CN" sz="2400" b="1" i="1" smtClean="0">
                            <a:latin typeface="Cambria Math" panose="02040503050406030204" pitchFamily="18" charset="0"/>
                          </a:rPr>
                          <m:t>𝒅</m:t>
                        </m:r>
                      </m:sub>
                    </m:sSub>
                  </m:oMath>
                </a14:m>
                <a:r>
                  <a:rPr lang="zh-CN" altLang="en-US" sz="2400" dirty="0">
                    <a:latin typeface="Times New Roman" panose="02020603050405020304" pitchFamily="18" charset="0"/>
                  </a:rPr>
                  <a:t>按线性规律变化，但其响应会有延迟，最大的时延即为一个开关周期</a:t>
                </a:r>
                <a:r>
                  <a:rPr lang="en-US" altLang="zh-CN" sz="2400" dirty="0">
                    <a:latin typeface="Times New Roman" panose="02020603050405020304" pitchFamily="18" charset="0"/>
                  </a:rPr>
                  <a:t>T</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r>
                  <a:rPr lang="en-US" altLang="zh-CN" sz="2400" dirty="0">
                    <a:latin typeface="Times New Roman" panose="02020603050405020304" pitchFamily="18" charset="0"/>
                  </a:rPr>
                  <a:t>PWM</a:t>
                </a:r>
                <a:r>
                  <a:rPr lang="zh-CN" altLang="en-US" sz="2400" dirty="0">
                    <a:latin typeface="Times New Roman" panose="02020603050405020304" pitchFamily="18" charset="0"/>
                  </a:rPr>
                  <a:t>控制器与变换器（</a:t>
                </a:r>
                <a:r>
                  <a:rPr lang="en-US" altLang="zh-CN" sz="2400" dirty="0">
                    <a:latin typeface="Times New Roman" panose="02020603050405020304" pitchFamily="18" charset="0"/>
                  </a:rPr>
                  <a:t>PWM</a:t>
                </a:r>
                <a:r>
                  <a:rPr lang="zh-CN" altLang="en-US" sz="2400" dirty="0">
                    <a:latin typeface="Times New Roman" panose="02020603050405020304" pitchFamily="18" charset="0"/>
                  </a:rPr>
                  <a:t>装置）可以看成是一个</a:t>
                </a:r>
                <a:r>
                  <a:rPr lang="zh-CN" altLang="en-US" sz="2400" dirty="0">
                    <a:solidFill>
                      <a:srgbClr val="FF0000"/>
                    </a:solidFill>
                    <a:latin typeface="Times New Roman" panose="02020603050405020304" pitchFamily="18" charset="0"/>
                  </a:rPr>
                  <a:t>滞后环节</a:t>
                </a:r>
                <a:r>
                  <a:rPr lang="zh-CN" altLang="en-US" sz="2400" dirty="0">
                    <a:latin typeface="Times New Roman" panose="02020603050405020304" pitchFamily="18" charset="0"/>
                  </a:rPr>
                  <a:t>。</a:t>
                </a:r>
              </a:p>
            </p:txBody>
          </p:sp>
        </mc:Choice>
        <mc:Fallback xmlns="">
          <p:sp>
            <p:nvSpPr>
              <p:cNvPr id="8" name="Rectangle 3">
                <a:extLst>
                  <a:ext uri="{FF2B5EF4-FFF2-40B4-BE49-F238E27FC236}">
                    <a16:creationId xmlns:a16="http://schemas.microsoft.com/office/drawing/2014/main" id="{FCFB8F40-E657-46D2-8326-B6597F611929}"/>
                  </a:ext>
                </a:extLst>
              </p:cNvPr>
              <p:cNvSpPr txBox="1">
                <a:spLocks noRot="1" noChangeAspect="1" noMove="1" noResize="1" noEditPoints="1" noAdjustHandles="1" noChangeArrowheads="1" noChangeShapeType="1" noTextEdit="1"/>
              </p:cNvSpPr>
              <p:nvPr/>
            </p:nvSpPr>
            <p:spPr bwMode="auto">
              <a:xfrm>
                <a:off x="586630" y="2924944"/>
                <a:ext cx="8377857" cy="3816421"/>
              </a:xfrm>
              <a:prstGeom prst="rect">
                <a:avLst/>
              </a:prstGeom>
              <a:blipFill>
                <a:blip r:embed="rId5"/>
                <a:stretch>
                  <a:fillRect l="-291" t="-1757" r="-1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76552800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AFC280F2-A62E-4EFE-8B99-74B33382A50B}"/>
              </a:ext>
            </a:extLst>
          </p:cNvPr>
          <p:cNvGraphicFramePr>
            <a:graphicFrameLocks noChangeAspect="1"/>
          </p:cNvGraphicFramePr>
          <p:nvPr>
            <p:extLst>
              <p:ext uri="{D42A27DB-BD31-4B8C-83A1-F6EECF244321}">
                <p14:modId xmlns:p14="http://schemas.microsoft.com/office/powerpoint/2010/main" val="1883728808"/>
              </p:ext>
            </p:extLst>
          </p:nvPr>
        </p:nvGraphicFramePr>
        <p:xfrm>
          <a:off x="2267744" y="3933056"/>
          <a:ext cx="4860082" cy="2771795"/>
        </p:xfrm>
        <a:graphic>
          <a:graphicData uri="http://schemas.openxmlformats.org/presentationml/2006/ole">
            <mc:AlternateContent xmlns:mc="http://schemas.openxmlformats.org/markup-compatibility/2006">
              <mc:Choice xmlns:v="urn:schemas-microsoft-com:vml" Requires="v">
                <p:oleObj spid="_x0000_s40025" name="Picture" r:id="rId3" imgW="5765060" imgH="3948442" progId="Word.Picture.8">
                  <p:embed/>
                </p:oleObj>
              </mc:Choice>
              <mc:Fallback>
                <p:oleObj name="Picture" r:id="rId3" imgW="5765060" imgH="3948442" progId="Word.Picture.8">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933056"/>
                        <a:ext cx="4860082" cy="2771795"/>
                      </a:xfrm>
                      <a:prstGeom prst="rect">
                        <a:avLst/>
                      </a:prstGeom>
                      <a:solidFill>
                        <a:srgbClr val="92D050"/>
                      </a:solidFill>
                      <a:ln w="9525">
                        <a:solidFill>
                          <a:srgbClr val="92D050"/>
                        </a:solidFill>
                        <a:miter lim="800000"/>
                        <a:headEnd/>
                        <a:tailEnd/>
                      </a:ln>
                    </p:spPr>
                  </p:pic>
                </p:oleObj>
              </mc:Fallback>
            </mc:AlternateContent>
          </a:graphicData>
        </a:graphic>
      </p:graphicFrame>
      <p:sp>
        <p:nvSpPr>
          <p:cNvPr id="24578" name="Rectangle 1026"/>
          <p:cNvSpPr>
            <a:spLocks noGrp="1" noChangeArrowheads="1"/>
          </p:cNvSpPr>
          <p:nvPr>
            <p:ph type="title" idx="4294967295"/>
          </p:nvPr>
        </p:nvSpPr>
        <p:spPr>
          <a:xfrm>
            <a:off x="611188" y="660400"/>
            <a:ext cx="8532812" cy="646113"/>
          </a:xfrm>
        </p:spPr>
        <p:txBody>
          <a:bodyPr/>
          <a:lstStyle/>
          <a:p>
            <a:pPr>
              <a:buFont typeface="Monotype Sorts" pitchFamily="2" charset="2"/>
              <a:buNone/>
            </a:pPr>
            <a:r>
              <a:rPr lang="zh-CN" altLang="en-US" sz="3600">
                <a:ea typeface="黑体" panose="02010609060101010101" pitchFamily="49" charset="-122"/>
              </a:rPr>
              <a:t>运动控制的实现与分析、设计</a:t>
            </a:r>
          </a:p>
        </p:txBody>
      </p:sp>
      <p:sp>
        <p:nvSpPr>
          <p:cNvPr id="60419" name="Rectangle 1027"/>
          <p:cNvSpPr>
            <a:spLocks noGrp="1" noChangeArrowheads="1"/>
          </p:cNvSpPr>
          <p:nvPr>
            <p:ph type="body" idx="4294967295"/>
          </p:nvPr>
        </p:nvSpPr>
        <p:spPr>
          <a:xfrm>
            <a:off x="419167" y="1312673"/>
            <a:ext cx="7620000" cy="2692391"/>
          </a:xfrm>
        </p:spPr>
        <p:txBody>
          <a:bodyPr/>
          <a:lstStyle/>
          <a:p>
            <a:pPr algn="just">
              <a:lnSpc>
                <a:spcPct val="90000"/>
              </a:lnSpc>
              <a:spcBef>
                <a:spcPts val="1000"/>
              </a:spcBef>
              <a:buFont typeface="Wingdings" panose="05000000000000000000" pitchFamily="2" charset="2"/>
              <a:buNone/>
            </a:pPr>
            <a:r>
              <a:rPr lang="zh-CN" altLang="en-US" sz="2400" dirty="0">
                <a:solidFill>
                  <a:srgbClr val="FFFFFF"/>
                </a:solidFill>
              </a:rPr>
              <a:t>（</a:t>
            </a:r>
            <a:r>
              <a:rPr lang="en-US" altLang="zh-CN" sz="2400" dirty="0">
                <a:solidFill>
                  <a:schemeClr val="tx2"/>
                </a:solidFill>
              </a:rPr>
              <a:t>1</a:t>
            </a:r>
            <a:r>
              <a:rPr lang="zh-CN" altLang="en-US" sz="2400" dirty="0">
                <a:solidFill>
                  <a:schemeClr val="tx2"/>
                </a:solidFill>
              </a:rPr>
              <a:t>）</a:t>
            </a:r>
            <a:r>
              <a:rPr lang="zh-CN" altLang="en-US" sz="2400" dirty="0">
                <a:solidFill>
                  <a:schemeClr val="tx2"/>
                </a:solidFill>
                <a:ea typeface="黑体" panose="02010609060101010101" pitchFamily="49" charset="-122"/>
              </a:rPr>
              <a:t>运动控制系统</a:t>
            </a:r>
            <a:r>
              <a:rPr lang="zh-CN" altLang="en-US" sz="2400" dirty="0">
                <a:solidFill>
                  <a:schemeClr val="tx2"/>
                </a:solidFill>
              </a:rPr>
              <a:t>构成</a:t>
            </a:r>
          </a:p>
          <a:p>
            <a:pPr algn="just">
              <a:lnSpc>
                <a:spcPct val="90000"/>
              </a:lnSpc>
              <a:spcBef>
                <a:spcPts val="1000"/>
              </a:spcBef>
              <a:buFont typeface="Wingdings" panose="05000000000000000000" pitchFamily="2" charset="2"/>
              <a:buChar char="§"/>
            </a:pPr>
            <a:r>
              <a:rPr lang="zh-CN" altLang="en-US" sz="2400" dirty="0">
                <a:solidFill>
                  <a:schemeClr val="tx2"/>
                </a:solidFill>
              </a:rPr>
              <a:t>以电机为控制对象，</a:t>
            </a:r>
            <a:endParaRPr lang="en-US" altLang="zh-CN" sz="2400" dirty="0">
              <a:solidFill>
                <a:schemeClr val="tx2"/>
              </a:solidFill>
            </a:endParaRPr>
          </a:p>
          <a:p>
            <a:pPr algn="just">
              <a:lnSpc>
                <a:spcPct val="90000"/>
              </a:lnSpc>
              <a:spcBef>
                <a:spcPts val="1000"/>
              </a:spcBef>
              <a:buFont typeface="Wingdings" panose="05000000000000000000" pitchFamily="2" charset="2"/>
              <a:buChar char="§"/>
            </a:pPr>
            <a:r>
              <a:rPr lang="zh-CN" altLang="en-US" sz="2400" dirty="0">
                <a:solidFill>
                  <a:schemeClr val="tx2"/>
                </a:solidFill>
              </a:rPr>
              <a:t>以控制器为核心（借助计算机和其他电子装置实现）</a:t>
            </a:r>
            <a:endParaRPr lang="en-US" altLang="zh-CN" sz="2400" dirty="0">
              <a:solidFill>
                <a:schemeClr val="tx2"/>
              </a:solidFill>
            </a:endParaRPr>
          </a:p>
          <a:p>
            <a:pPr algn="just">
              <a:lnSpc>
                <a:spcPct val="90000"/>
              </a:lnSpc>
              <a:spcBef>
                <a:spcPts val="1000"/>
              </a:spcBef>
              <a:buFont typeface="Wingdings" panose="05000000000000000000" pitchFamily="2" charset="2"/>
              <a:buChar char="§"/>
            </a:pPr>
            <a:r>
              <a:rPr lang="zh-CN" altLang="en-US" sz="2400" dirty="0">
                <a:solidFill>
                  <a:schemeClr val="tx2"/>
                </a:solidFill>
              </a:rPr>
              <a:t>以功率变换装置为执行机构，</a:t>
            </a:r>
          </a:p>
          <a:p>
            <a:pPr algn="just">
              <a:lnSpc>
                <a:spcPct val="90000"/>
              </a:lnSpc>
              <a:spcBef>
                <a:spcPts val="1000"/>
              </a:spcBef>
              <a:buFont typeface="Wingdings" panose="05000000000000000000" pitchFamily="2" charset="2"/>
              <a:buChar char="§"/>
            </a:pPr>
            <a:r>
              <a:rPr lang="zh-CN" altLang="en-US" sz="2400" dirty="0">
                <a:solidFill>
                  <a:schemeClr val="tx2"/>
                </a:solidFill>
              </a:rPr>
              <a:t>以自动控制理论和信息处理理论为理论基础设计组成的自动控制系统</a:t>
            </a:r>
            <a:r>
              <a:rPr lang="zh-CN" altLang="en-US" dirty="0">
                <a:solidFill>
                  <a:schemeClr val="tx2"/>
                </a:solidFill>
              </a:rPr>
              <a:t>。</a:t>
            </a:r>
          </a:p>
        </p:txBody>
      </p:sp>
    </p:spTree>
    <p:extLst>
      <p:ext uri="{BB962C8B-B14F-4D97-AF65-F5344CB8AC3E}">
        <p14:creationId xmlns:p14="http://schemas.microsoft.com/office/powerpoint/2010/main" val="86370909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linds(horizontal)">
                                      <p:cBhvr>
                                        <p:cTn id="7" dur="500"/>
                                        <p:tgtEl>
                                          <p:spTgt spid="60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blinds(horizontal)">
                                      <p:cBhvr>
                                        <p:cTn id="12" dur="500"/>
                                        <p:tgtEl>
                                          <p:spTgt spid="60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blinds(horizontal)">
                                      <p:cBhvr>
                                        <p:cTn id="17" dur="500"/>
                                        <p:tgtEl>
                                          <p:spTgt spid="60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0419">
                                            <p:txEl>
                                              <p:pRg st="3" end="3"/>
                                            </p:txEl>
                                          </p:spTgt>
                                        </p:tgtEl>
                                        <p:attrNameLst>
                                          <p:attrName>style.visibility</p:attrName>
                                        </p:attrNameLst>
                                      </p:cBhvr>
                                      <p:to>
                                        <p:strVal val="visible"/>
                                      </p:to>
                                    </p:set>
                                    <p:animEffect transition="in" filter="blinds(horizontal)">
                                      <p:cBhvr>
                                        <p:cTn id="22" dur="500"/>
                                        <p:tgtEl>
                                          <p:spTgt spid="604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0419">
                                            <p:txEl>
                                              <p:pRg st="4" end="4"/>
                                            </p:txEl>
                                          </p:spTgt>
                                        </p:tgtEl>
                                        <p:attrNameLst>
                                          <p:attrName>style.visibility</p:attrName>
                                        </p:attrNameLst>
                                      </p:cBhvr>
                                      <p:to>
                                        <p:strVal val="visible"/>
                                      </p:to>
                                    </p:set>
                                    <p:animEffect transition="in" filter="blinds(horizontal)">
                                      <p:cBhvr>
                                        <p:cTn id="27" dur="500"/>
                                        <p:tgtEl>
                                          <p:spTgt spid="604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
          <p:cNvSpPr>
            <a:spLocks noGrp="1" noChangeArrowheads="1"/>
          </p:cNvSpPr>
          <p:nvPr>
            <p:ph type="title"/>
          </p:nvPr>
        </p:nvSpPr>
        <p:spPr>
          <a:xfrm>
            <a:off x="871538" y="922338"/>
            <a:ext cx="8162925" cy="701675"/>
          </a:xfrm>
        </p:spPr>
        <p:txBody>
          <a:bodyPr/>
          <a:lstStyle/>
          <a:p>
            <a:r>
              <a:rPr lang="zh-CN" altLang="en-US"/>
              <a:t>传递函数 </a:t>
            </a:r>
          </a:p>
        </p:txBody>
      </p:sp>
      <p:sp>
        <p:nvSpPr>
          <p:cNvPr id="104451" name="Rectangle 3"/>
          <p:cNvSpPr>
            <a:spLocks noGrp="1" noChangeArrowheads="1"/>
          </p:cNvSpPr>
          <p:nvPr>
            <p:ph type="body" sz="half" idx="1"/>
          </p:nvPr>
        </p:nvSpPr>
        <p:spPr>
          <a:xfrm>
            <a:off x="912813" y="1905000"/>
            <a:ext cx="7691437" cy="4191000"/>
          </a:xfrm>
        </p:spPr>
        <p:txBody>
          <a:bodyPr/>
          <a:lstStyle/>
          <a:p>
            <a:r>
              <a:rPr lang="zh-CN" altLang="en-US" dirty="0">
                <a:latin typeface="Times New Roman" panose="02020603050405020304" pitchFamily="18" charset="0"/>
              </a:rPr>
              <a:t>传递函数为</a:t>
            </a:r>
          </a:p>
          <a:p>
            <a:endParaRPr lang="zh-CN" altLang="en-US" dirty="0">
              <a:latin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rPr>
              <a:t>(2-24)</a:t>
            </a:r>
          </a:p>
          <a:p>
            <a:pPr>
              <a:buFont typeface="Wingdings" panose="05000000000000000000" pitchFamily="2" charset="2"/>
              <a:buNone/>
            </a:pPr>
            <a:r>
              <a:rPr lang="zh-CN" altLang="en-US" sz="2400" dirty="0">
                <a:latin typeface="Times New Roman" panose="02020603050405020304" pitchFamily="18" charset="0"/>
              </a:rPr>
              <a:t>式中：</a:t>
            </a:r>
            <a:r>
              <a:rPr lang="en-US" altLang="zh-CN" sz="2400" i="1" dirty="0">
                <a:latin typeface="Times New Roman" panose="02020603050405020304" pitchFamily="18" charset="0"/>
              </a:rPr>
              <a:t>K</a:t>
            </a:r>
            <a:r>
              <a:rPr lang="en-US" altLang="zh-CN" sz="2400" i="1" baseline="-25000" dirty="0">
                <a:latin typeface="Times New Roman" panose="02020603050405020304" pitchFamily="18" charset="0"/>
              </a:rPr>
              <a:t>s</a:t>
            </a:r>
            <a:r>
              <a:rPr lang="en-US" altLang="zh-CN" sz="2400" dirty="0">
                <a:latin typeface="Times New Roman" panose="02020603050405020304" pitchFamily="18" charset="0"/>
              </a:rPr>
              <a:t>——PWM</a:t>
            </a:r>
            <a:r>
              <a:rPr lang="zh-CN" altLang="en-US" sz="2400" dirty="0">
                <a:latin typeface="Times New Roman" panose="02020603050405020304" pitchFamily="18" charset="0"/>
              </a:rPr>
              <a:t>装置的放大系数</a:t>
            </a:r>
          </a:p>
          <a:p>
            <a:pPr>
              <a:buFont typeface="Wingdings" panose="05000000000000000000" pitchFamily="2" charset="2"/>
              <a:buNone/>
            </a:pPr>
            <a:r>
              <a:rPr lang="zh-CN" altLang="en-US" sz="2400" dirty="0">
                <a:latin typeface="Times New Roman" panose="02020603050405020304" pitchFamily="18" charset="0"/>
              </a:rPr>
              <a:t>            </a:t>
            </a:r>
            <a:r>
              <a:rPr lang="en-US" altLang="zh-CN" sz="2400" i="1" dirty="0">
                <a:latin typeface="Times New Roman" panose="02020603050405020304" pitchFamily="18" charset="0"/>
              </a:rPr>
              <a:t>T</a:t>
            </a:r>
            <a:r>
              <a:rPr lang="en-US" altLang="zh-CN" sz="2400" i="1" baseline="-25000" dirty="0">
                <a:latin typeface="Times New Roman" panose="02020603050405020304" pitchFamily="18" charset="0"/>
              </a:rPr>
              <a:t>s</a:t>
            </a:r>
            <a:r>
              <a:rPr lang="en-US" altLang="zh-CN" sz="2400" dirty="0">
                <a:latin typeface="Times New Roman" panose="02020603050405020304" pitchFamily="18" charset="0"/>
              </a:rPr>
              <a:t>——PWM</a:t>
            </a:r>
            <a:r>
              <a:rPr lang="zh-CN" altLang="en-US" sz="2400" dirty="0">
                <a:latin typeface="Times New Roman" panose="02020603050405020304" pitchFamily="18" charset="0"/>
              </a:rPr>
              <a:t>装置的延迟时间，</a:t>
            </a:r>
          </a:p>
          <a:p>
            <a:r>
              <a:rPr lang="zh-CN" altLang="en-US" dirty="0">
                <a:latin typeface="Times New Roman" panose="02020603050405020304" pitchFamily="18" charset="0"/>
              </a:rPr>
              <a:t>近似的传递函数 </a:t>
            </a:r>
          </a:p>
          <a:p>
            <a:endParaRPr lang="zh-CN" altLang="en-US" dirty="0">
              <a:latin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rPr>
              <a:t>(2-25)</a:t>
            </a:r>
          </a:p>
        </p:txBody>
      </p:sp>
      <p:graphicFrame>
        <p:nvGraphicFramePr>
          <p:cNvPr id="104452" name="Object 9"/>
          <p:cNvGraphicFramePr>
            <a:graphicFrameLocks noGrp="1" noChangeAspect="1"/>
          </p:cNvGraphicFramePr>
          <p:nvPr>
            <p:ph sz="half" idx="2"/>
          </p:nvPr>
        </p:nvGraphicFramePr>
        <p:xfrm>
          <a:off x="2268538" y="4941888"/>
          <a:ext cx="2447925" cy="1095375"/>
        </p:xfrm>
        <a:graphic>
          <a:graphicData uri="http://schemas.openxmlformats.org/presentationml/2006/ole">
            <mc:AlternateContent xmlns:mc="http://schemas.openxmlformats.org/markup-compatibility/2006">
              <mc:Choice xmlns:v="urn:schemas-microsoft-com:vml" Requires="v">
                <p:oleObj spid="_x0000_s31950" name="公式" r:id="rId3" imgW="965200" imgH="431800" progId="Equation.3">
                  <p:embed/>
                </p:oleObj>
              </mc:Choice>
              <mc:Fallback>
                <p:oleObj name="公式" r:id="rId3" imgW="965200" imgH="4318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4941888"/>
                        <a:ext cx="2447925"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5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4454" name="Object 4"/>
          <p:cNvGraphicFramePr>
            <a:graphicFrameLocks noChangeAspect="1"/>
          </p:cNvGraphicFramePr>
          <p:nvPr/>
        </p:nvGraphicFramePr>
        <p:xfrm>
          <a:off x="1908175" y="2349500"/>
          <a:ext cx="3889375" cy="1100138"/>
        </p:xfrm>
        <a:graphic>
          <a:graphicData uri="http://schemas.openxmlformats.org/presentationml/2006/ole">
            <mc:AlternateContent xmlns:mc="http://schemas.openxmlformats.org/markup-compatibility/2006">
              <mc:Choice xmlns:v="urn:schemas-microsoft-com:vml" Requires="v">
                <p:oleObj spid="_x0000_s31951" name="公式" r:id="rId5" imgW="1511300" imgH="431800" progId="Equation.3">
                  <p:embed/>
                </p:oleObj>
              </mc:Choice>
              <mc:Fallback>
                <p:oleObj name="公式" r:id="rId5" imgW="15113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2349500"/>
                        <a:ext cx="3889375"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93083990"/>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5288" y="1044575"/>
            <a:ext cx="8639175" cy="579438"/>
          </a:xfrm>
        </p:spPr>
        <p:txBody>
          <a:bodyPr/>
          <a:lstStyle/>
          <a:p>
            <a:r>
              <a:rPr lang="en-US" altLang="zh-CN" sz="3200" b="1">
                <a:latin typeface="Times New Roman" panose="02020603050405020304" pitchFamily="18" charset="0"/>
              </a:rPr>
              <a:t>4</a:t>
            </a:r>
            <a:r>
              <a:rPr lang="zh-CN" altLang="en-US" sz="3200" b="1">
                <a:latin typeface="Times New Roman" panose="02020603050405020304" pitchFamily="18" charset="0"/>
              </a:rPr>
              <a:t>．直流</a:t>
            </a:r>
            <a:r>
              <a:rPr lang="en-US" altLang="zh-CN" sz="3200" b="1">
                <a:latin typeface="Times New Roman" panose="02020603050405020304" pitchFamily="18" charset="0"/>
              </a:rPr>
              <a:t>PWM</a:t>
            </a:r>
            <a:r>
              <a:rPr lang="zh-CN" altLang="en-US" sz="3200" b="1">
                <a:latin typeface="Times New Roman" panose="02020603050405020304" pitchFamily="18" charset="0"/>
              </a:rPr>
              <a:t>调速系统的电能回馈和泵升电压</a:t>
            </a:r>
          </a:p>
        </p:txBody>
      </p:sp>
      <p:sp>
        <p:nvSpPr>
          <p:cNvPr id="105475" name="Rectangle 3"/>
          <p:cNvSpPr>
            <a:spLocks noGrp="1" noChangeArrowheads="1"/>
          </p:cNvSpPr>
          <p:nvPr>
            <p:ph idx="1"/>
          </p:nvPr>
        </p:nvSpPr>
        <p:spPr>
          <a:xfrm>
            <a:off x="539552" y="1916113"/>
            <a:ext cx="8425061" cy="4392612"/>
          </a:xfrm>
        </p:spPr>
        <p:txBody>
          <a:bodyPr/>
          <a:lstStyle/>
          <a:p>
            <a:r>
              <a:rPr lang="zh-CN" altLang="en-US" sz="2400" dirty="0">
                <a:latin typeface="Times New Roman" panose="02020603050405020304" pitchFamily="18" charset="0"/>
              </a:rPr>
              <a:t>当可逆系统进入制动状态时，直流</a:t>
            </a:r>
            <a:r>
              <a:rPr lang="en-US" altLang="zh-CN" sz="2400" dirty="0">
                <a:latin typeface="Times New Roman" panose="02020603050405020304" pitchFamily="18" charset="0"/>
              </a:rPr>
              <a:t>PWM</a:t>
            </a:r>
            <a:r>
              <a:rPr lang="zh-CN" altLang="en-US" sz="2400" dirty="0">
                <a:latin typeface="Times New Roman" panose="02020603050405020304" pitchFamily="18" charset="0"/>
              </a:rPr>
              <a:t>功率变换器将机械能转化为电能回馈到直流侧。</a:t>
            </a:r>
            <a:endParaRPr lang="en-US" altLang="zh-CN" sz="2400" dirty="0">
              <a:latin typeface="Times New Roman" panose="02020603050405020304" pitchFamily="18" charset="0"/>
            </a:endParaRPr>
          </a:p>
          <a:p>
            <a:r>
              <a:rPr lang="zh-CN" altLang="en-US" sz="2400" dirty="0">
                <a:latin typeface="Times New Roman" panose="02020603050405020304" pitchFamily="18" charset="0"/>
              </a:rPr>
              <a:t>由于二极管整流器导电的单向性，电能不可能通过整流器送回交流电网，只能向滤波电容充电，使得电容两端电压升高，称作“泵升电压”。</a:t>
            </a:r>
            <a:endParaRPr lang="en-US" altLang="zh-CN" sz="2400" dirty="0">
              <a:latin typeface="Times New Roman" panose="02020603050405020304" pitchFamily="18" charset="0"/>
            </a:endParaRPr>
          </a:p>
          <a:p>
            <a:r>
              <a:rPr lang="zh-CN" altLang="en-US" sz="2400" dirty="0">
                <a:latin typeface="Times New Roman" panose="02020603050405020304" pitchFamily="18" charset="0"/>
              </a:rPr>
              <a:t>要适当地选择电容的电容量，或采取其它措施，以保护电力电子开关器件不被泵升电压击穿。 </a:t>
            </a:r>
          </a:p>
          <a:p>
            <a:pPr marL="0" indent="0">
              <a:buNone/>
            </a:pPr>
            <a:endParaRPr lang="en-US" altLang="zh-CN" sz="2400" dirty="0">
              <a:latin typeface="Times New Roman" panose="02020603050405020304" pitchFamily="18" charset="0"/>
            </a:endParaRPr>
          </a:p>
          <a:p>
            <a:endParaRPr lang="zh-CN" altLang="en-US" sz="2400" dirty="0">
              <a:latin typeface="Times New Roman" panose="02020603050405020304" pitchFamily="18" charset="0"/>
            </a:endParaRPr>
          </a:p>
        </p:txBody>
      </p:sp>
      <p:sp>
        <p:nvSpPr>
          <p:cNvPr id="105476"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527517966"/>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椭圆 5"/>
          <p:cNvSpPr>
            <a:spLocks noChangeArrowheads="1"/>
          </p:cNvSpPr>
          <p:nvPr/>
        </p:nvSpPr>
        <p:spPr bwMode="auto">
          <a:xfrm>
            <a:off x="3519488" y="4472905"/>
            <a:ext cx="3492500" cy="576263"/>
          </a:xfrm>
          <a:prstGeom prst="ellipse">
            <a:avLst/>
          </a:prstGeom>
          <a:solidFill>
            <a:srgbClr val="00FF00"/>
          </a:solidFill>
          <a:ln w="9525" algn="ctr">
            <a:solidFill>
              <a:schemeClr val="tx1"/>
            </a:solidFill>
            <a:round/>
          </a:ln>
        </p:spPr>
        <p:txBody>
          <a:bodyPr wrap="none" anchor="ct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7523" name="椭圆 4"/>
          <p:cNvSpPr>
            <a:spLocks noChangeArrowheads="1"/>
          </p:cNvSpPr>
          <p:nvPr/>
        </p:nvSpPr>
        <p:spPr bwMode="auto">
          <a:xfrm>
            <a:off x="3492500" y="1701130"/>
            <a:ext cx="358775" cy="2663825"/>
          </a:xfrm>
          <a:prstGeom prst="ellipse">
            <a:avLst/>
          </a:prstGeom>
          <a:solidFill>
            <a:srgbClr val="00FF00"/>
          </a:solidFill>
          <a:ln w="9525" algn="ctr">
            <a:solidFill>
              <a:schemeClr val="tx1"/>
            </a:solidFill>
            <a:round/>
          </a:ln>
        </p:spPr>
        <p:txBody>
          <a:bodyPr wrap="none" anchor="ct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7524" name="椭圆 3"/>
          <p:cNvSpPr>
            <a:spLocks noChangeArrowheads="1"/>
          </p:cNvSpPr>
          <p:nvPr/>
        </p:nvSpPr>
        <p:spPr bwMode="auto">
          <a:xfrm>
            <a:off x="4546600" y="1412205"/>
            <a:ext cx="2617788" cy="3097213"/>
          </a:xfrm>
          <a:prstGeom prst="ellipse">
            <a:avLst/>
          </a:prstGeom>
          <a:solidFill>
            <a:srgbClr val="00FF00"/>
          </a:solidFill>
          <a:ln w="9525" algn="ctr">
            <a:solidFill>
              <a:schemeClr val="tx1"/>
            </a:solidFill>
            <a:round/>
          </a:ln>
        </p:spPr>
        <p:txBody>
          <a:bodyPr wrap="none" anchor="ct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7525" name="椭圆 2"/>
          <p:cNvSpPr>
            <a:spLocks noChangeArrowheads="1"/>
          </p:cNvSpPr>
          <p:nvPr/>
        </p:nvSpPr>
        <p:spPr bwMode="auto">
          <a:xfrm>
            <a:off x="1692275" y="1483643"/>
            <a:ext cx="1079500" cy="3025775"/>
          </a:xfrm>
          <a:prstGeom prst="ellipse">
            <a:avLst/>
          </a:prstGeom>
          <a:solidFill>
            <a:srgbClr val="00FF00"/>
          </a:solidFill>
          <a:ln w="9525" algn="ctr">
            <a:solidFill>
              <a:schemeClr val="tx1"/>
            </a:solidFill>
            <a:round/>
          </a:ln>
        </p:spPr>
        <p:txBody>
          <a:bodyPr wrap="none" anchor="ct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7526" name="标题 1"/>
          <p:cNvSpPr>
            <a:spLocks noGrp="1"/>
          </p:cNvSpPr>
          <p:nvPr>
            <p:ph type="title"/>
          </p:nvPr>
        </p:nvSpPr>
        <p:spPr/>
        <p:txBody>
          <a:bodyPr/>
          <a:lstStyle/>
          <a:p>
            <a:endParaRPr lang="zh-CN" altLang="en-US"/>
          </a:p>
        </p:txBody>
      </p:sp>
      <p:sp>
        <p:nvSpPr>
          <p:cNvPr id="10752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7528" name="Object 1"/>
          <p:cNvGraphicFramePr>
            <a:graphicFrameLocks noChangeAspect="1"/>
          </p:cNvGraphicFramePr>
          <p:nvPr>
            <p:extLst>
              <p:ext uri="{D42A27DB-BD31-4B8C-83A1-F6EECF244321}">
                <p14:modId xmlns:p14="http://schemas.microsoft.com/office/powerpoint/2010/main" val="367616441"/>
              </p:ext>
            </p:extLst>
          </p:nvPr>
        </p:nvGraphicFramePr>
        <p:xfrm>
          <a:off x="1258888" y="1340768"/>
          <a:ext cx="6438900" cy="3646487"/>
        </p:xfrm>
        <a:graphic>
          <a:graphicData uri="http://schemas.openxmlformats.org/presentationml/2006/ole">
            <mc:AlternateContent xmlns:mc="http://schemas.openxmlformats.org/markup-compatibility/2006">
              <mc:Choice xmlns:v="urn:schemas-microsoft-com:vml" Requires="v">
                <p:oleObj spid="_x0000_s32872" name="Visio" r:id="rId3" imgW="5193030" imgH="2946400" progId="Visio.Drawing.11">
                  <p:embed/>
                </p:oleObj>
              </mc:Choice>
              <mc:Fallback>
                <p:oleObj name="Visio" r:id="rId3" imgW="5193030" imgH="29464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340768"/>
                        <a:ext cx="6438900" cy="364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9" name="矩形 6"/>
          <p:cNvSpPr>
            <a:spLocks noChangeArrowheads="1"/>
          </p:cNvSpPr>
          <p:nvPr/>
        </p:nvSpPr>
        <p:spPr bwMode="auto">
          <a:xfrm>
            <a:off x="899592" y="5317177"/>
            <a:ext cx="70979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47650"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a:r>
              <a:rPr lang="zh-CN" altLang="en-US" sz="2000" dirty="0">
                <a:solidFill>
                  <a:schemeClr val="tx1"/>
                </a:solidFill>
              </a:rPr>
              <a:t>图</a:t>
            </a:r>
            <a:r>
              <a:rPr lang="zh-CN" altLang="zh-CN" sz="2000" dirty="0">
                <a:solidFill>
                  <a:schemeClr val="tx1"/>
                </a:solidFill>
              </a:rPr>
              <a:t>2-17</a:t>
            </a:r>
            <a:r>
              <a:rPr lang="en-US" altLang="zh-CN" sz="2000" dirty="0">
                <a:solidFill>
                  <a:schemeClr val="tx1"/>
                </a:solidFill>
              </a:rPr>
              <a:t> </a:t>
            </a:r>
            <a:r>
              <a:rPr lang="zh-CN" altLang="en-US" sz="2000" dirty="0">
                <a:solidFill>
                  <a:schemeClr val="tx1"/>
                </a:solidFill>
              </a:rPr>
              <a:t>桥式可逆直流脉宽调速系统主电路的原理图</a:t>
            </a:r>
          </a:p>
        </p:txBody>
      </p:sp>
      <p:sp>
        <p:nvSpPr>
          <p:cNvPr id="2" name="右箭头 1"/>
          <p:cNvSpPr/>
          <p:nvPr/>
        </p:nvSpPr>
        <p:spPr bwMode="auto">
          <a:xfrm flipH="1">
            <a:off x="3765550" y="1844005"/>
            <a:ext cx="401638" cy="144463"/>
          </a:xfrm>
          <a:prstGeom prst="rightArrow">
            <a:avLst/>
          </a:prstGeom>
          <a:solidFill>
            <a:srgbClr val="00FF00"/>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solidFill>
                <a:schemeClr val="tx2">
                  <a:lumMod val="40000"/>
                  <a:lumOff val="60000"/>
                </a:schemeClr>
              </a:solidFill>
              <a:ea typeface="宋体" panose="02010600030101010101" pitchFamily="2" charset="-122"/>
            </a:endParaRPr>
          </a:p>
        </p:txBody>
      </p:sp>
    </p:spTree>
    <p:extLst>
      <p:ext uri="{BB962C8B-B14F-4D97-AF65-F5344CB8AC3E}">
        <p14:creationId xmlns:p14="http://schemas.microsoft.com/office/powerpoint/2010/main" val="4039939698"/>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871538" y="433388"/>
            <a:ext cx="8162925" cy="1190625"/>
          </a:xfrm>
        </p:spPr>
        <p:txBody>
          <a:bodyPr/>
          <a:lstStyle/>
          <a:p>
            <a:r>
              <a:rPr lang="en-US" altLang="zh-CN" sz="3600" b="1">
                <a:latin typeface="Times New Roman" panose="02020603050405020304" pitchFamily="18" charset="0"/>
              </a:rPr>
              <a:t>2.3  </a:t>
            </a:r>
            <a:r>
              <a:rPr lang="zh-CN" altLang="en-US" sz="3600" b="1">
                <a:latin typeface="Times New Roman" panose="02020603050405020304" pitchFamily="18" charset="0"/>
              </a:rPr>
              <a:t>稳态调速性能指标和</a:t>
            </a:r>
            <a:br>
              <a:rPr lang="zh-CN" altLang="en-US" sz="3600" b="1">
                <a:latin typeface="Times New Roman" panose="02020603050405020304" pitchFamily="18" charset="0"/>
              </a:rPr>
            </a:br>
            <a:r>
              <a:rPr lang="zh-CN" altLang="en-US" sz="3600" b="1">
                <a:latin typeface="Times New Roman" panose="02020603050405020304" pitchFamily="18" charset="0"/>
              </a:rPr>
              <a:t>       直流调速系统的机械特性</a:t>
            </a:r>
          </a:p>
        </p:txBody>
      </p:sp>
      <p:sp>
        <p:nvSpPr>
          <p:cNvPr id="108547" name="Rectangle 3"/>
          <p:cNvSpPr>
            <a:spLocks noGrp="1" noChangeArrowheads="1"/>
          </p:cNvSpPr>
          <p:nvPr>
            <p:ph idx="1"/>
          </p:nvPr>
        </p:nvSpPr>
        <p:spPr>
          <a:xfrm>
            <a:off x="912813" y="1905000"/>
            <a:ext cx="8110537" cy="4953000"/>
          </a:xfrm>
        </p:spPr>
        <p:txBody>
          <a:bodyPr/>
          <a:lstStyle/>
          <a:p>
            <a:r>
              <a:rPr lang="zh-CN" altLang="en-US">
                <a:latin typeface="Times New Roman" panose="02020603050405020304" pitchFamily="18" charset="0"/>
              </a:rPr>
              <a:t>对于调速系统转速控制的要求：</a:t>
            </a:r>
          </a:p>
          <a:p>
            <a:pPr>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1</a:t>
            </a:r>
            <a:r>
              <a:rPr lang="zh-CN" altLang="en-US">
                <a:latin typeface="Times New Roman" panose="02020603050405020304" pitchFamily="18" charset="0"/>
              </a:rPr>
              <a:t>）调速</a:t>
            </a:r>
            <a:r>
              <a:rPr lang="en-US" altLang="zh-CN">
                <a:latin typeface="Times New Roman" panose="02020603050405020304" pitchFamily="18" charset="0"/>
              </a:rPr>
              <a:t>——</a:t>
            </a:r>
            <a:r>
              <a:rPr lang="zh-CN" altLang="en-US">
                <a:latin typeface="Times New Roman" panose="02020603050405020304" pitchFamily="18" charset="0"/>
              </a:rPr>
              <a:t>在一定的最高转速和最低转速范围内调节转速；</a:t>
            </a:r>
          </a:p>
          <a:p>
            <a:pPr>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）稳速</a:t>
            </a:r>
            <a:r>
              <a:rPr lang="en-US" altLang="zh-CN">
                <a:latin typeface="Times New Roman" panose="02020603050405020304" pitchFamily="18" charset="0"/>
              </a:rPr>
              <a:t>——</a:t>
            </a:r>
            <a:r>
              <a:rPr lang="zh-CN" altLang="en-US">
                <a:latin typeface="Times New Roman" panose="02020603050405020304" pitchFamily="18" charset="0"/>
              </a:rPr>
              <a:t>以一定的精度在所需转速上稳定运行，在各种干扰下不允许有过大的转速波动；</a:t>
            </a:r>
          </a:p>
          <a:p>
            <a:pPr>
              <a:buFont typeface="Wingdings" panose="05000000000000000000" pitchFamily="2" charset="2"/>
              <a:buNone/>
            </a:pPr>
            <a:r>
              <a:rPr lang="zh-CN" altLang="en-US">
                <a:latin typeface="Times New Roman" panose="02020603050405020304" pitchFamily="18" charset="0"/>
              </a:rPr>
              <a:t>（</a:t>
            </a:r>
            <a:r>
              <a:rPr lang="en-US" altLang="zh-CN">
                <a:latin typeface="Times New Roman" panose="02020603050405020304" pitchFamily="18" charset="0"/>
              </a:rPr>
              <a:t>3</a:t>
            </a:r>
            <a:r>
              <a:rPr lang="zh-CN" altLang="en-US">
                <a:latin typeface="Times New Roman" panose="02020603050405020304" pitchFamily="18" charset="0"/>
              </a:rPr>
              <a:t>）加、减速</a:t>
            </a:r>
            <a:r>
              <a:rPr lang="en-US" altLang="zh-CN">
                <a:latin typeface="Times New Roman" panose="02020603050405020304" pitchFamily="18" charset="0"/>
              </a:rPr>
              <a:t>——</a:t>
            </a:r>
            <a:r>
              <a:rPr lang="zh-CN" altLang="en-US">
                <a:latin typeface="Times New Roman" panose="02020603050405020304" pitchFamily="18" charset="0"/>
              </a:rPr>
              <a:t>频繁起、制动的设备要求加、减速尽量快；不宜经受剧烈速度变化的机械则要求起、制动尽量平稳。</a:t>
            </a:r>
          </a:p>
        </p:txBody>
      </p:sp>
    </p:spTree>
    <p:extLst>
      <p:ext uri="{BB962C8B-B14F-4D97-AF65-F5344CB8AC3E}">
        <p14:creationId xmlns:p14="http://schemas.microsoft.com/office/powerpoint/2010/main" val="1699070638"/>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539552" y="620688"/>
            <a:ext cx="8162925" cy="579438"/>
          </a:xfrm>
        </p:spPr>
        <p:txBody>
          <a:bodyPr/>
          <a:lstStyle/>
          <a:p>
            <a:pPr marL="838200" indent="-838200"/>
            <a:r>
              <a:rPr lang="en-US" altLang="zh-CN" sz="3200" b="1" dirty="0">
                <a:latin typeface="Times New Roman" panose="02020603050405020304" pitchFamily="18" charset="0"/>
              </a:rPr>
              <a:t>2.3.1</a:t>
            </a:r>
            <a:r>
              <a:rPr lang="zh-CN" altLang="en-US" sz="3200" b="1" dirty="0">
                <a:latin typeface="Times New Roman" panose="02020603050405020304" pitchFamily="18" charset="0"/>
              </a:rPr>
              <a:t>转速控制的要求和稳态调速性能指标</a:t>
            </a:r>
          </a:p>
        </p:txBody>
      </p:sp>
      <p:sp>
        <p:nvSpPr>
          <p:cNvPr id="109571" name="Rectangle 3"/>
          <p:cNvSpPr>
            <a:spLocks noGrp="1" noChangeArrowheads="1"/>
          </p:cNvSpPr>
          <p:nvPr>
            <p:ph idx="1"/>
          </p:nvPr>
        </p:nvSpPr>
        <p:spPr/>
        <p:txBody>
          <a:bodyPr/>
          <a:lstStyle/>
          <a:p>
            <a:pPr>
              <a:lnSpc>
                <a:spcPct val="90000"/>
              </a:lnSpc>
              <a:buFont typeface="Wingdings" panose="05000000000000000000" pitchFamily="2" charset="2"/>
              <a:buNone/>
            </a:pPr>
            <a:r>
              <a:rPr lang="en-US" altLang="zh-CN">
                <a:latin typeface="Times New Roman" panose="02020603050405020304" pitchFamily="18" charset="0"/>
              </a:rPr>
              <a:t>1</a:t>
            </a:r>
            <a:r>
              <a:rPr lang="zh-CN" altLang="en-US">
                <a:latin typeface="Times New Roman" panose="02020603050405020304" pitchFamily="18" charset="0"/>
              </a:rPr>
              <a:t>、调速范围</a:t>
            </a:r>
          </a:p>
          <a:p>
            <a:pPr>
              <a:lnSpc>
                <a:spcPct val="90000"/>
              </a:lnSpc>
            </a:pPr>
            <a:r>
              <a:rPr lang="zh-CN" altLang="en-US">
                <a:latin typeface="Times New Roman" panose="02020603050405020304" pitchFamily="18" charset="0"/>
              </a:rPr>
              <a:t>生产机械要求电动机提供的最高转速</a:t>
            </a:r>
            <a:r>
              <a:rPr lang="en-US" altLang="zh-CN" i="1">
                <a:latin typeface="Times New Roman" panose="02020603050405020304" pitchFamily="18" charset="0"/>
              </a:rPr>
              <a:t>n</a:t>
            </a:r>
            <a:r>
              <a:rPr lang="en-US" altLang="zh-CN" i="1" baseline="-25000">
                <a:latin typeface="Times New Roman" panose="02020603050405020304" pitchFamily="18" charset="0"/>
              </a:rPr>
              <a:t>max</a:t>
            </a:r>
            <a:r>
              <a:rPr lang="zh-CN" altLang="en-US">
                <a:latin typeface="Times New Roman" panose="02020603050405020304" pitchFamily="18" charset="0"/>
              </a:rPr>
              <a:t>和最低转速</a:t>
            </a:r>
            <a:r>
              <a:rPr lang="en-US" altLang="zh-CN" i="1">
                <a:latin typeface="Times New Roman" panose="02020603050405020304" pitchFamily="18" charset="0"/>
              </a:rPr>
              <a:t>n</a:t>
            </a:r>
            <a:r>
              <a:rPr lang="en-US" altLang="zh-CN" i="1" baseline="-25000">
                <a:latin typeface="Times New Roman" panose="02020603050405020304" pitchFamily="18" charset="0"/>
              </a:rPr>
              <a:t>min</a:t>
            </a:r>
            <a:r>
              <a:rPr lang="zh-CN" altLang="en-US">
                <a:latin typeface="Times New Roman" panose="02020603050405020304" pitchFamily="18" charset="0"/>
              </a:rPr>
              <a:t>之比称为调速范围，用字母</a:t>
            </a:r>
            <a:r>
              <a:rPr lang="en-US" altLang="zh-CN" i="1">
                <a:latin typeface="Times New Roman" panose="02020603050405020304" pitchFamily="18" charset="0"/>
              </a:rPr>
              <a:t>D</a:t>
            </a:r>
            <a:r>
              <a:rPr lang="zh-CN" altLang="en-US">
                <a:latin typeface="Times New Roman" panose="02020603050405020304" pitchFamily="18" charset="0"/>
              </a:rPr>
              <a:t>表示，即</a:t>
            </a:r>
          </a:p>
          <a:p>
            <a:pPr>
              <a:lnSpc>
                <a:spcPct val="90000"/>
              </a:lnSpc>
              <a:buFont typeface="Wingdings" panose="05000000000000000000" pitchFamily="2" charset="2"/>
              <a:buNone/>
            </a:pPr>
            <a:r>
              <a:rPr lang="zh-CN" altLang="en-US">
                <a:latin typeface="Times New Roman" panose="02020603050405020304" pitchFamily="18" charset="0"/>
              </a:rPr>
              <a:t>								（</a:t>
            </a:r>
            <a:r>
              <a:rPr lang="en-US" altLang="zh-CN">
                <a:latin typeface="Times New Roman" panose="02020603050405020304" pitchFamily="18" charset="0"/>
              </a:rPr>
              <a:t>2-31</a:t>
            </a:r>
            <a:r>
              <a:rPr lang="zh-CN" altLang="en-US">
                <a:latin typeface="Times New Roman" panose="02020603050405020304" pitchFamily="18" charset="0"/>
              </a:rPr>
              <a:t>）</a:t>
            </a:r>
          </a:p>
          <a:p>
            <a:pPr>
              <a:lnSpc>
                <a:spcPct val="90000"/>
              </a:lnSpc>
              <a:buFont typeface="Wingdings" panose="05000000000000000000" pitchFamily="2" charset="2"/>
              <a:buNone/>
            </a:pPr>
            <a:endParaRPr lang="zh-CN" altLang="en-US">
              <a:latin typeface="Times New Roman" panose="02020603050405020304" pitchFamily="18" charset="0"/>
            </a:endParaRPr>
          </a:p>
          <a:p>
            <a:pPr>
              <a:lnSpc>
                <a:spcPct val="90000"/>
              </a:lnSpc>
            </a:pPr>
            <a:r>
              <a:rPr lang="en-US" altLang="zh-CN" i="1">
                <a:latin typeface="Times New Roman" panose="02020603050405020304" pitchFamily="18" charset="0"/>
              </a:rPr>
              <a:t>n</a:t>
            </a:r>
            <a:r>
              <a:rPr lang="en-US" altLang="zh-CN" i="1" baseline="-25000">
                <a:latin typeface="Times New Roman" panose="02020603050405020304" pitchFamily="18" charset="0"/>
              </a:rPr>
              <a:t>max</a:t>
            </a:r>
            <a:r>
              <a:rPr lang="zh-CN" altLang="en-US">
                <a:latin typeface="Times New Roman" panose="02020603050405020304" pitchFamily="18" charset="0"/>
              </a:rPr>
              <a:t>和</a:t>
            </a:r>
            <a:r>
              <a:rPr lang="en-US" altLang="zh-CN" i="1">
                <a:latin typeface="Times New Roman" panose="02020603050405020304" pitchFamily="18" charset="0"/>
              </a:rPr>
              <a:t>n</a:t>
            </a:r>
            <a:r>
              <a:rPr lang="en-US" altLang="zh-CN" i="1" baseline="-25000">
                <a:latin typeface="Times New Roman" panose="02020603050405020304" pitchFamily="18" charset="0"/>
              </a:rPr>
              <a:t>min</a:t>
            </a:r>
            <a:r>
              <a:rPr lang="zh-CN" altLang="en-US">
                <a:latin typeface="Times New Roman" panose="02020603050405020304" pitchFamily="18" charset="0"/>
              </a:rPr>
              <a:t>是电动机在额定负载时的最高和最低转速，</a:t>
            </a:r>
          </a:p>
          <a:p>
            <a:pPr>
              <a:lnSpc>
                <a:spcPct val="90000"/>
              </a:lnSpc>
            </a:pPr>
            <a:r>
              <a:rPr lang="zh-CN" altLang="en-US">
                <a:latin typeface="Times New Roman" panose="02020603050405020304" pitchFamily="18" charset="0"/>
              </a:rPr>
              <a:t>对于少数负载很轻的机械，也可用实际负载时的最高和最低转速。</a:t>
            </a:r>
          </a:p>
        </p:txBody>
      </p:sp>
      <p:sp>
        <p:nvSpPr>
          <p:cNvPr id="109572" name="Rectangle 5"/>
          <p:cNvSpPr>
            <a:spLocks noChangeArrowheads="1"/>
          </p:cNvSpPr>
          <p:nvPr/>
        </p:nvSpPr>
        <p:spPr bwMode="auto">
          <a:xfrm>
            <a:off x="0" y="3228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9573" name="Object 4"/>
          <p:cNvGraphicFramePr>
            <a:graphicFrameLocks noChangeAspect="1"/>
          </p:cNvGraphicFramePr>
          <p:nvPr/>
        </p:nvGraphicFramePr>
        <p:xfrm>
          <a:off x="2783938" y="2708920"/>
          <a:ext cx="1800225" cy="1163637"/>
        </p:xfrm>
        <a:graphic>
          <a:graphicData uri="http://schemas.openxmlformats.org/presentationml/2006/ole">
            <mc:AlternateContent xmlns:mc="http://schemas.openxmlformats.org/markup-compatibility/2006">
              <mc:Choice xmlns:v="urn:schemas-microsoft-com:vml" Requires="v">
                <p:oleObj spid="_x0000_s33896" name="公式" r:id="rId3" imgW="609600" imgH="444500" progId="Equation.3">
                  <p:embed/>
                </p:oleObj>
              </mc:Choice>
              <mc:Fallback>
                <p:oleObj name="公式" r:id="rId3" imgW="6096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3938" y="2708920"/>
                        <a:ext cx="1800225"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2795845"/>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endParaRPr lang="zh-CN" altLang="zh-CN"/>
          </a:p>
        </p:txBody>
      </p:sp>
      <p:sp>
        <p:nvSpPr>
          <p:cNvPr id="110595" name="Rectangle 3"/>
          <p:cNvSpPr>
            <a:spLocks noGrp="1" noChangeArrowheads="1"/>
          </p:cNvSpPr>
          <p:nvPr>
            <p:ph idx="1"/>
          </p:nvPr>
        </p:nvSpPr>
        <p:spPr/>
        <p:txBody>
          <a:bodyPr/>
          <a:lstStyle/>
          <a:p>
            <a:pPr>
              <a:lnSpc>
                <a:spcPct val="90000"/>
              </a:lnSpc>
              <a:buFont typeface="Wingdings" panose="05000000000000000000" pitchFamily="2" charset="2"/>
              <a:buNone/>
            </a:pPr>
            <a:r>
              <a:rPr lang="en-US" altLang="zh-CN">
                <a:latin typeface="Times New Roman" panose="02020603050405020304" pitchFamily="18" charset="0"/>
              </a:rPr>
              <a:t>2</a:t>
            </a:r>
            <a:r>
              <a:rPr lang="zh-CN" altLang="en-US">
                <a:latin typeface="Times New Roman" panose="02020603050405020304" pitchFamily="18" charset="0"/>
              </a:rPr>
              <a:t>、静差率</a:t>
            </a:r>
            <a:r>
              <a:rPr lang="en-US" altLang="zh-CN" i="1">
                <a:latin typeface="Times New Roman" panose="02020603050405020304" pitchFamily="18" charset="0"/>
              </a:rPr>
              <a:t>s</a:t>
            </a:r>
          </a:p>
          <a:p>
            <a:pPr>
              <a:lnSpc>
                <a:spcPct val="90000"/>
              </a:lnSpc>
            </a:pPr>
            <a:r>
              <a:rPr lang="zh-CN" altLang="en-US">
                <a:latin typeface="Times New Roman" panose="02020603050405020304" pitchFamily="18" charset="0"/>
              </a:rPr>
              <a:t>当系统在某一转速下运行时，负载由理想空载增加到额定值所对应的转速降落</a:t>
            </a:r>
            <a:r>
              <a:rPr lang="en-US" altLang="zh-CN" i="1">
                <a:latin typeface="Times New Roman" panose="02020603050405020304" pitchFamily="18" charset="0"/>
              </a:rPr>
              <a:t>Δn</a:t>
            </a:r>
            <a:r>
              <a:rPr lang="en-US" altLang="zh-CN" i="1" baseline="-25000">
                <a:latin typeface="Times New Roman" panose="02020603050405020304" pitchFamily="18" charset="0"/>
              </a:rPr>
              <a:t>N</a:t>
            </a:r>
            <a:r>
              <a:rPr lang="zh-CN" altLang="en-US">
                <a:latin typeface="Times New Roman" panose="02020603050405020304" pitchFamily="18" charset="0"/>
              </a:rPr>
              <a:t>与理想空载转速</a:t>
            </a:r>
            <a:r>
              <a:rPr lang="en-US" altLang="zh-CN" i="1">
                <a:latin typeface="Times New Roman" panose="02020603050405020304" pitchFamily="18" charset="0"/>
              </a:rPr>
              <a:t>n</a:t>
            </a:r>
            <a:r>
              <a:rPr lang="en-US" altLang="zh-CN" i="1" baseline="-25000">
                <a:latin typeface="Times New Roman" panose="02020603050405020304" pitchFamily="18" charset="0"/>
              </a:rPr>
              <a:t>0</a:t>
            </a:r>
            <a:r>
              <a:rPr lang="zh-CN" altLang="en-US">
                <a:latin typeface="Times New Roman" panose="02020603050405020304" pitchFamily="18" charset="0"/>
              </a:rPr>
              <a:t>之比：</a:t>
            </a:r>
          </a:p>
          <a:p>
            <a:pPr>
              <a:lnSpc>
                <a:spcPct val="90000"/>
              </a:lnSpc>
            </a:pPr>
            <a:endParaRPr lang="zh-CN" altLang="en-US">
              <a:latin typeface="Times New Roman" panose="02020603050405020304" pitchFamily="18" charset="0"/>
            </a:endParaRPr>
          </a:p>
          <a:p>
            <a:pPr>
              <a:lnSpc>
                <a:spcPct val="90000"/>
              </a:lnSpc>
              <a:buFont typeface="Wingdings" panose="05000000000000000000" pitchFamily="2" charset="2"/>
              <a:buNone/>
            </a:pPr>
            <a:r>
              <a:rPr lang="zh-CN" altLang="en-US">
                <a:latin typeface="Times New Roman" panose="02020603050405020304" pitchFamily="18" charset="0"/>
              </a:rPr>
              <a:t>						（</a:t>
            </a:r>
            <a:r>
              <a:rPr lang="en-US" altLang="zh-CN">
                <a:latin typeface="Times New Roman" panose="02020603050405020304" pitchFamily="18" charset="0"/>
              </a:rPr>
              <a:t>2-32</a:t>
            </a:r>
            <a:r>
              <a:rPr lang="zh-CN" altLang="en-US">
                <a:latin typeface="Times New Roman" panose="02020603050405020304" pitchFamily="18" charset="0"/>
              </a:rPr>
              <a:t>）</a:t>
            </a:r>
          </a:p>
          <a:p>
            <a:pPr>
              <a:lnSpc>
                <a:spcPct val="90000"/>
              </a:lnSpc>
            </a:pPr>
            <a:r>
              <a:rPr lang="zh-CN" altLang="en-US">
                <a:latin typeface="Times New Roman" panose="02020603050405020304" pitchFamily="18" charset="0"/>
              </a:rPr>
              <a:t>用百分数表示</a:t>
            </a:r>
          </a:p>
          <a:p>
            <a:pPr>
              <a:lnSpc>
                <a:spcPct val="90000"/>
              </a:lnSpc>
              <a:buFont typeface="Wingdings" panose="05000000000000000000" pitchFamily="2" charset="2"/>
              <a:buNone/>
            </a:pPr>
            <a:r>
              <a:rPr lang="zh-CN" altLang="en-US">
                <a:latin typeface="Times New Roman" panose="02020603050405020304" pitchFamily="18" charset="0"/>
              </a:rPr>
              <a:t>						（</a:t>
            </a:r>
            <a:r>
              <a:rPr lang="en-US" altLang="zh-CN">
                <a:latin typeface="Times New Roman" panose="02020603050405020304" pitchFamily="18" charset="0"/>
              </a:rPr>
              <a:t>2-33</a:t>
            </a:r>
            <a:r>
              <a:rPr lang="zh-CN" altLang="en-US">
                <a:latin typeface="Times New Roman" panose="02020603050405020304" pitchFamily="18" charset="0"/>
              </a:rPr>
              <a:t>）</a:t>
            </a:r>
          </a:p>
        </p:txBody>
      </p:sp>
      <p:sp>
        <p:nvSpPr>
          <p:cNvPr id="110596" name="Rectangle 5"/>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0597" name="Object 4"/>
          <p:cNvGraphicFramePr>
            <a:graphicFrameLocks noChangeAspect="1"/>
          </p:cNvGraphicFramePr>
          <p:nvPr/>
        </p:nvGraphicFramePr>
        <p:xfrm>
          <a:off x="3419872" y="2708920"/>
          <a:ext cx="1584325" cy="1239837"/>
        </p:xfrm>
        <a:graphic>
          <a:graphicData uri="http://schemas.openxmlformats.org/presentationml/2006/ole">
            <mc:AlternateContent xmlns:mc="http://schemas.openxmlformats.org/markup-compatibility/2006">
              <mc:Choice xmlns:v="urn:schemas-microsoft-com:vml" Requires="v">
                <p:oleObj spid="_x0000_s35022" name="公式" r:id="rId3" imgW="571500" imgH="444500" progId="Equation.3">
                  <p:embed/>
                </p:oleObj>
              </mc:Choice>
              <mc:Fallback>
                <p:oleObj name="公式" r:id="rId3" imgW="5715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708920"/>
                        <a:ext cx="15843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598" name="Rectangle 7"/>
          <p:cNvSpPr>
            <a:spLocks noChangeArrowheads="1"/>
          </p:cNvSpPr>
          <p:nvPr/>
        </p:nvSpPr>
        <p:spPr bwMode="auto">
          <a:xfrm>
            <a:off x="0" y="321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0599" name="Object 6"/>
          <p:cNvGraphicFramePr>
            <a:graphicFrameLocks noChangeAspect="1"/>
          </p:cNvGraphicFramePr>
          <p:nvPr/>
        </p:nvGraphicFramePr>
        <p:xfrm>
          <a:off x="2411760" y="4437112"/>
          <a:ext cx="2736850" cy="1179512"/>
        </p:xfrm>
        <a:graphic>
          <a:graphicData uri="http://schemas.openxmlformats.org/presentationml/2006/ole">
            <mc:AlternateContent xmlns:mc="http://schemas.openxmlformats.org/markup-compatibility/2006">
              <mc:Choice xmlns:v="urn:schemas-microsoft-com:vml" Requires="v">
                <p:oleObj spid="_x0000_s35023" name="公式" r:id="rId5" imgW="1040765" imgH="444500" progId="Equation.3">
                  <p:embed/>
                </p:oleObj>
              </mc:Choice>
              <mc:Fallback>
                <p:oleObj name="公式" r:id="rId5" imgW="1040765"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4437112"/>
                        <a:ext cx="273685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73397683"/>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idx="1"/>
          </p:nvPr>
        </p:nvSpPr>
        <p:spPr>
          <a:xfrm>
            <a:off x="5058090" y="3271243"/>
            <a:ext cx="3995936" cy="2462807"/>
          </a:xfrm>
        </p:spPr>
        <p:txBody>
          <a:bodyPr/>
          <a:lstStyle/>
          <a:p>
            <a:r>
              <a:rPr lang="zh-CN" altLang="en-US" dirty="0">
                <a:latin typeface="Times New Roman" panose="02020603050405020304" pitchFamily="18" charset="0"/>
              </a:rPr>
              <a:t>特性</a:t>
            </a:r>
            <a:r>
              <a:rPr lang="en-US" altLang="zh-CN" i="1" dirty="0">
                <a:latin typeface="Times New Roman" panose="02020603050405020304" pitchFamily="18" charset="0"/>
              </a:rPr>
              <a:t>a</a:t>
            </a:r>
            <a:r>
              <a:rPr lang="zh-CN" altLang="en-US" dirty="0">
                <a:latin typeface="Times New Roman" panose="02020603050405020304" pitchFamily="18" charset="0"/>
              </a:rPr>
              <a:t>和</a:t>
            </a:r>
            <a:r>
              <a:rPr lang="en-US" altLang="zh-CN" i="1" dirty="0">
                <a:latin typeface="Times New Roman" panose="02020603050405020304" pitchFamily="18" charset="0"/>
              </a:rPr>
              <a:t>b</a:t>
            </a:r>
            <a:r>
              <a:rPr lang="zh-CN" altLang="en-US" dirty="0">
                <a:latin typeface="Times New Roman" panose="02020603050405020304" pitchFamily="18" charset="0"/>
              </a:rPr>
              <a:t>的硬度相同，</a:t>
            </a:r>
          </a:p>
          <a:p>
            <a:r>
              <a:rPr lang="zh-CN" altLang="en-US" dirty="0">
                <a:latin typeface="Times New Roman" panose="02020603050405020304" pitchFamily="18" charset="0"/>
              </a:rPr>
              <a:t>特性</a:t>
            </a:r>
            <a:r>
              <a:rPr lang="en-US" altLang="zh-CN" i="1" dirty="0">
                <a:latin typeface="Times New Roman" panose="02020603050405020304" pitchFamily="18" charset="0"/>
              </a:rPr>
              <a:t>a</a:t>
            </a:r>
            <a:r>
              <a:rPr lang="zh-CN" altLang="en-US" dirty="0">
                <a:latin typeface="Times New Roman" panose="02020603050405020304" pitchFamily="18" charset="0"/>
              </a:rPr>
              <a:t>和</a:t>
            </a:r>
            <a:r>
              <a:rPr lang="en-US" altLang="zh-CN" i="1" dirty="0">
                <a:latin typeface="Times New Roman" panose="02020603050405020304" pitchFamily="18" charset="0"/>
              </a:rPr>
              <a:t>b</a:t>
            </a:r>
            <a:r>
              <a:rPr lang="zh-CN" altLang="en-US" dirty="0">
                <a:latin typeface="Times New Roman" panose="02020603050405020304" pitchFamily="18" charset="0"/>
              </a:rPr>
              <a:t>额定速降相同，</a:t>
            </a:r>
          </a:p>
          <a:p>
            <a:r>
              <a:rPr lang="zh-CN" altLang="en-US" dirty="0">
                <a:latin typeface="Times New Roman" panose="02020603050405020304" pitchFamily="18" charset="0"/>
              </a:rPr>
              <a:t>特性</a:t>
            </a:r>
            <a:r>
              <a:rPr lang="en-US" altLang="zh-CN" i="1" dirty="0">
                <a:latin typeface="Times New Roman" panose="02020603050405020304" pitchFamily="18" charset="0"/>
              </a:rPr>
              <a:t>a</a:t>
            </a:r>
            <a:r>
              <a:rPr lang="zh-CN" altLang="en-US" dirty="0">
                <a:latin typeface="Times New Roman" panose="02020603050405020304" pitchFamily="18" charset="0"/>
              </a:rPr>
              <a:t>和</a:t>
            </a:r>
            <a:r>
              <a:rPr lang="en-US" altLang="zh-CN" i="1" dirty="0">
                <a:latin typeface="Times New Roman" panose="02020603050405020304" pitchFamily="18" charset="0"/>
              </a:rPr>
              <a:t>b</a:t>
            </a:r>
            <a:r>
              <a:rPr lang="zh-CN" altLang="en-US" dirty="0">
                <a:latin typeface="Times New Roman" panose="02020603050405020304" pitchFamily="18" charset="0"/>
              </a:rPr>
              <a:t>的静差率不相同。 </a:t>
            </a:r>
          </a:p>
        </p:txBody>
      </p:sp>
      <p:sp>
        <p:nvSpPr>
          <p:cNvPr id="111620" name="Rectangle 5"/>
          <p:cNvSpPr>
            <a:spLocks noChangeArrowheads="1"/>
          </p:cNvSpPr>
          <p:nvPr/>
        </p:nvSpPr>
        <p:spPr bwMode="auto">
          <a:xfrm>
            <a:off x="0" y="2205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1621" name="Text Box 6"/>
          <p:cNvSpPr txBox="1">
            <a:spLocks noChangeArrowheads="1"/>
          </p:cNvSpPr>
          <p:nvPr/>
        </p:nvSpPr>
        <p:spPr bwMode="auto">
          <a:xfrm>
            <a:off x="467544" y="4650195"/>
            <a:ext cx="52562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dirty="0">
                <a:solidFill>
                  <a:schemeClr val="tx1"/>
                </a:solidFill>
              </a:rPr>
              <a:t>图</a:t>
            </a:r>
            <a:r>
              <a:rPr lang="en-US" altLang="zh-CN" sz="2000" dirty="0">
                <a:solidFill>
                  <a:schemeClr val="tx1"/>
                </a:solidFill>
              </a:rPr>
              <a:t>2-18  </a:t>
            </a:r>
            <a:r>
              <a:rPr lang="zh-CN" altLang="en-US" sz="2000" dirty="0">
                <a:solidFill>
                  <a:schemeClr val="tx1"/>
                </a:solidFill>
              </a:rPr>
              <a:t>不同转速下的静差率</a:t>
            </a:r>
          </a:p>
        </p:txBody>
      </p:sp>
      <p:pic>
        <p:nvPicPr>
          <p:cNvPr id="111622" name="Picture 7" descr="02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038" y="692696"/>
            <a:ext cx="4933078" cy="381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3" name="Rectangle 8"/>
          <p:cNvSpPr>
            <a:spLocks noChangeArrowheads="1"/>
          </p:cNvSpPr>
          <p:nvPr/>
        </p:nvSpPr>
        <p:spPr bwMode="auto">
          <a:xfrm>
            <a:off x="5027299" y="987824"/>
            <a:ext cx="410445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Ø"/>
            </a:pPr>
            <a:r>
              <a:rPr lang="zh-CN" altLang="en-US" b="1" dirty="0">
                <a:solidFill>
                  <a:schemeClr val="tx1"/>
                </a:solidFill>
              </a:rPr>
              <a:t>静差率与机械特性有关，但又有区别。</a:t>
            </a:r>
            <a:endParaRPr lang="en-US" altLang="zh-CN" b="1" dirty="0">
              <a:solidFill>
                <a:schemeClr val="tx1"/>
              </a:solidFill>
            </a:endParaRPr>
          </a:p>
          <a:p>
            <a:pPr marL="342900" indent="-342900" eaLnBrk="1" hangingPunct="1">
              <a:buFont typeface="Wingdings" panose="05000000000000000000" pitchFamily="2" charset="2"/>
              <a:buChar char="Ø"/>
            </a:pPr>
            <a:r>
              <a:rPr lang="zh-CN" altLang="en-US" b="1" dirty="0">
                <a:solidFill>
                  <a:srgbClr val="FF0000"/>
                </a:solidFill>
              </a:rPr>
              <a:t>硬度是指机械特性的斜率</a:t>
            </a:r>
            <a:r>
              <a:rPr lang="zh-CN" altLang="en-US" b="1" dirty="0">
                <a:solidFill>
                  <a:schemeClr val="tx1"/>
                </a:solidFill>
              </a:rPr>
              <a:t>，一般变压调速系统在不同转速下的机械特性是互相平行的。</a:t>
            </a:r>
          </a:p>
        </p:txBody>
      </p:sp>
      <p:sp>
        <p:nvSpPr>
          <p:cNvPr id="2" name="Rectangle 8">
            <a:extLst>
              <a:ext uri="{FF2B5EF4-FFF2-40B4-BE49-F238E27FC236}">
                <a16:creationId xmlns:a16="http://schemas.microsoft.com/office/drawing/2014/main" id="{BC069961-54D8-46DC-92A5-8ABE3420F8D3}"/>
              </a:ext>
            </a:extLst>
          </p:cNvPr>
          <p:cNvSpPr>
            <a:spLocks noChangeArrowheads="1"/>
          </p:cNvSpPr>
          <p:nvPr/>
        </p:nvSpPr>
        <p:spPr bwMode="auto">
          <a:xfrm>
            <a:off x="611560" y="5706142"/>
            <a:ext cx="815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b="1" dirty="0">
                <a:solidFill>
                  <a:schemeClr val="tx1"/>
                </a:solidFill>
              </a:rPr>
              <a:t>调速系统的静差率指标应以</a:t>
            </a:r>
            <a:r>
              <a:rPr lang="zh-CN" altLang="en-US" b="1" dirty="0">
                <a:solidFill>
                  <a:srgbClr val="C00000"/>
                </a:solidFill>
              </a:rPr>
              <a:t>最低速时</a:t>
            </a:r>
            <a:r>
              <a:rPr lang="zh-CN" altLang="en-US" b="1" dirty="0">
                <a:solidFill>
                  <a:schemeClr val="tx1"/>
                </a:solidFill>
              </a:rPr>
              <a:t>所能达到的数值为准。</a:t>
            </a:r>
          </a:p>
        </p:txBody>
      </p:sp>
    </p:spTree>
    <p:extLst>
      <p:ext uri="{BB962C8B-B14F-4D97-AF65-F5344CB8AC3E}">
        <p14:creationId xmlns:p14="http://schemas.microsoft.com/office/powerpoint/2010/main" val="1217865922"/>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83568" y="620688"/>
            <a:ext cx="8162925" cy="579438"/>
          </a:xfrm>
        </p:spPr>
        <p:txBody>
          <a:bodyPr/>
          <a:lstStyle/>
          <a:p>
            <a:r>
              <a:rPr lang="en-US" altLang="zh-CN" sz="3200" dirty="0">
                <a:latin typeface="Times New Roman" panose="02020603050405020304" pitchFamily="18" charset="0"/>
              </a:rPr>
              <a:t>3. </a:t>
            </a:r>
            <a:r>
              <a:rPr lang="zh-CN" altLang="en-US" sz="3200" dirty="0">
                <a:latin typeface="Times New Roman" panose="02020603050405020304" pitchFamily="18" charset="0"/>
              </a:rPr>
              <a:t>调速范围、静差率和额定速降之间的关系</a:t>
            </a:r>
          </a:p>
        </p:txBody>
      </p:sp>
      <p:sp>
        <p:nvSpPr>
          <p:cNvPr id="112643" name="Rectangle 3"/>
          <p:cNvSpPr>
            <a:spLocks noGrp="1" noChangeArrowheads="1"/>
          </p:cNvSpPr>
          <p:nvPr>
            <p:ph idx="1"/>
          </p:nvPr>
        </p:nvSpPr>
        <p:spPr/>
        <p:txBody>
          <a:bodyPr/>
          <a:lstStyle/>
          <a:p>
            <a:pPr>
              <a:buFont typeface="Wingdings" panose="05000000000000000000" pitchFamily="2" charset="2"/>
              <a:buNone/>
            </a:pPr>
            <a:endParaRPr lang="en-US" altLang="zh-CN" dirty="0">
              <a:latin typeface="Times New Roman" panose="02020603050405020304" pitchFamily="18" charset="0"/>
            </a:endParaRPr>
          </a:p>
          <a:p>
            <a:pPr>
              <a:buFont typeface="Wingdings" panose="05000000000000000000" pitchFamily="2" charset="2"/>
              <a:buNone/>
            </a:pPr>
            <a:r>
              <a:rPr lang="en-US" altLang="zh-CN" dirty="0">
                <a:latin typeface="Times New Roman" panose="02020603050405020304" pitchFamily="18" charset="0"/>
              </a:rPr>
              <a:t>							</a:t>
            </a:r>
            <a:r>
              <a:rPr lang="zh-CN" altLang="en-US" dirty="0">
                <a:latin typeface="Times New Roman" panose="02020603050405020304" pitchFamily="18" charset="0"/>
              </a:rPr>
              <a:t>（</a:t>
            </a:r>
            <a:r>
              <a:rPr lang="en-US" altLang="zh-CN" dirty="0">
                <a:latin typeface="Times New Roman" panose="02020603050405020304" pitchFamily="18" charset="0"/>
              </a:rPr>
              <a:t>2-34</a:t>
            </a:r>
            <a:r>
              <a:rPr lang="zh-CN" altLang="en-US" dirty="0">
                <a:latin typeface="Times New Roman" panose="02020603050405020304" pitchFamily="18" charset="0"/>
              </a:rPr>
              <a:t>）</a:t>
            </a:r>
          </a:p>
          <a:p>
            <a:endParaRPr lang="en-US" altLang="zh-CN" dirty="0">
              <a:latin typeface="Times New Roman" panose="02020603050405020304" pitchFamily="18" charset="0"/>
            </a:endParaRPr>
          </a:p>
          <a:p>
            <a:r>
              <a:rPr lang="zh-CN" altLang="en-US" dirty="0">
                <a:latin typeface="Times New Roman" panose="02020603050405020304" pitchFamily="18" charset="0"/>
              </a:rPr>
              <a:t>对于同一个调速系统，</a:t>
            </a:r>
            <a:r>
              <a:rPr lang="en-US" altLang="zh-CN" i="1" dirty="0" err="1">
                <a:latin typeface="Times New Roman" panose="02020603050405020304" pitchFamily="18" charset="0"/>
              </a:rPr>
              <a:t>Δn</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值是定值。</a:t>
            </a:r>
          </a:p>
          <a:p>
            <a:r>
              <a:rPr lang="zh-CN" altLang="en-US" dirty="0">
                <a:latin typeface="Times New Roman" panose="02020603050405020304" pitchFamily="18" charset="0"/>
              </a:rPr>
              <a:t>要求</a:t>
            </a:r>
            <a:r>
              <a:rPr lang="en-US" altLang="zh-CN" i="1" dirty="0">
                <a:latin typeface="Times New Roman" panose="02020603050405020304" pitchFamily="18" charset="0"/>
              </a:rPr>
              <a:t>s</a:t>
            </a:r>
            <a:r>
              <a:rPr lang="zh-CN" altLang="en-US" dirty="0">
                <a:latin typeface="Times New Roman" panose="02020603050405020304" pitchFamily="18" charset="0"/>
              </a:rPr>
              <a:t>值越小时，系统能够允许的调速范围</a:t>
            </a:r>
            <a:r>
              <a:rPr lang="en-US" altLang="zh-CN" i="1" dirty="0">
                <a:latin typeface="Times New Roman" panose="02020603050405020304" pitchFamily="18" charset="0"/>
              </a:rPr>
              <a:t>D</a:t>
            </a:r>
            <a:r>
              <a:rPr lang="zh-CN" altLang="en-US" dirty="0">
                <a:latin typeface="Times New Roman" panose="02020603050405020304" pitchFamily="18" charset="0"/>
              </a:rPr>
              <a:t>也越小。</a:t>
            </a:r>
          </a:p>
          <a:p>
            <a:r>
              <a:rPr lang="zh-CN" altLang="en-US" dirty="0">
                <a:latin typeface="Times New Roman" panose="02020603050405020304" pitchFamily="18" charset="0"/>
              </a:rPr>
              <a:t>一个调速系统的调速范围，是指在最低速时还能满足所需静差率的转速可调范围。</a:t>
            </a:r>
          </a:p>
        </p:txBody>
      </p:sp>
      <p:sp>
        <p:nvSpPr>
          <p:cNvPr id="112644"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2645" name="Object 4"/>
          <p:cNvGraphicFramePr>
            <a:graphicFrameLocks noChangeAspect="1"/>
          </p:cNvGraphicFramePr>
          <p:nvPr/>
        </p:nvGraphicFramePr>
        <p:xfrm>
          <a:off x="1763688" y="1484784"/>
          <a:ext cx="3095625" cy="1339850"/>
        </p:xfrm>
        <a:graphic>
          <a:graphicData uri="http://schemas.openxmlformats.org/presentationml/2006/ole">
            <mc:AlternateContent xmlns:mc="http://schemas.openxmlformats.org/markup-compatibility/2006">
              <mc:Choice xmlns:v="urn:schemas-microsoft-com:vml" Requires="v">
                <p:oleObj spid="_x0000_s35944" name="公式" r:id="rId3" imgW="989965" imgH="431800" progId="Equation.3">
                  <p:embed/>
                </p:oleObj>
              </mc:Choice>
              <mc:Fallback>
                <p:oleObj name="公式" r:id="rId3" imgW="989965"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484784"/>
                        <a:ext cx="3095625"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71267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871538" y="982663"/>
            <a:ext cx="8162925" cy="641350"/>
          </a:xfrm>
        </p:spPr>
        <p:txBody>
          <a:bodyPr/>
          <a:lstStyle/>
          <a:p>
            <a:r>
              <a:rPr lang="zh-CN" altLang="en-US" sz="3600" b="1">
                <a:latin typeface="Times New Roman" panose="02020603050405020304" pitchFamily="18" charset="0"/>
              </a:rPr>
              <a:t>例题</a:t>
            </a:r>
            <a:r>
              <a:rPr lang="en-US" altLang="zh-CN" sz="3600" b="1">
                <a:latin typeface="Times New Roman" panose="02020603050405020304" pitchFamily="18" charset="0"/>
              </a:rPr>
              <a:t>2-1</a:t>
            </a:r>
            <a:r>
              <a:rPr lang="en-US" altLang="zh-CN" sz="3600">
                <a:latin typeface="Times New Roman" panose="02020603050405020304" pitchFamily="18" charset="0"/>
              </a:rPr>
              <a:t> </a:t>
            </a:r>
          </a:p>
        </p:txBody>
      </p:sp>
      <p:sp>
        <p:nvSpPr>
          <p:cNvPr id="113667" name="Rectangle 3"/>
          <p:cNvSpPr>
            <a:spLocks noGrp="1" noChangeArrowheads="1"/>
          </p:cNvSpPr>
          <p:nvPr>
            <p:ph idx="1"/>
          </p:nvPr>
        </p:nvSpPr>
        <p:spPr>
          <a:xfrm>
            <a:off x="1033463" y="1916113"/>
            <a:ext cx="7499350" cy="4191000"/>
          </a:xfrm>
        </p:spPr>
        <p:txBody>
          <a:bodyPr/>
          <a:lstStyle/>
          <a:p>
            <a:r>
              <a:rPr lang="zh-CN" altLang="en-US">
                <a:latin typeface="Times New Roman" panose="02020603050405020304" pitchFamily="18" charset="0"/>
              </a:rPr>
              <a:t>某直流调速系统电动机额定转速为</a:t>
            </a:r>
            <a:r>
              <a:rPr lang="en-US" altLang="zh-CN" i="1">
                <a:latin typeface="Times New Roman" panose="02020603050405020304" pitchFamily="18" charset="0"/>
              </a:rPr>
              <a:t>n</a:t>
            </a:r>
            <a:r>
              <a:rPr lang="en-US" altLang="zh-CN" i="1" baseline="-25000">
                <a:latin typeface="Times New Roman" panose="02020603050405020304" pitchFamily="18" charset="0"/>
              </a:rPr>
              <a:t>N</a:t>
            </a:r>
            <a:r>
              <a:rPr lang="en-US" altLang="zh-CN">
                <a:latin typeface="Times New Roman" panose="02020603050405020304" pitchFamily="18" charset="0"/>
              </a:rPr>
              <a:t>=1430r/min</a:t>
            </a:r>
            <a:r>
              <a:rPr lang="zh-CN" altLang="en-US">
                <a:latin typeface="Times New Roman" panose="02020603050405020304" pitchFamily="18" charset="0"/>
              </a:rPr>
              <a:t>，额定速降</a:t>
            </a:r>
            <a:r>
              <a:rPr lang="en-US" altLang="zh-CN">
                <a:latin typeface="Times New Roman" panose="02020603050405020304" pitchFamily="18" charset="0"/>
              </a:rPr>
              <a:t>Δ</a:t>
            </a:r>
            <a:r>
              <a:rPr lang="en-US" altLang="zh-CN" i="1">
                <a:latin typeface="Times New Roman" panose="02020603050405020304" pitchFamily="18" charset="0"/>
              </a:rPr>
              <a:t>n</a:t>
            </a:r>
            <a:r>
              <a:rPr lang="en-US" altLang="zh-CN" i="1" baseline="-25000">
                <a:latin typeface="Times New Roman" panose="02020603050405020304" pitchFamily="18" charset="0"/>
              </a:rPr>
              <a:t>N</a:t>
            </a:r>
            <a:r>
              <a:rPr lang="en-US" altLang="zh-CN">
                <a:latin typeface="Times New Roman" panose="02020603050405020304" pitchFamily="18" charset="0"/>
              </a:rPr>
              <a:t>=115r/min</a:t>
            </a:r>
            <a:r>
              <a:rPr lang="zh-CN" altLang="en-US">
                <a:latin typeface="Times New Roman" panose="02020603050405020304" pitchFamily="18" charset="0"/>
              </a:rPr>
              <a:t>，</a:t>
            </a:r>
          </a:p>
          <a:p>
            <a:pPr>
              <a:buFont typeface="Wingdings" panose="05000000000000000000" pitchFamily="2" charset="2"/>
              <a:buNone/>
            </a:pPr>
            <a:r>
              <a:rPr lang="zh-CN" altLang="en-US">
                <a:latin typeface="Times New Roman" panose="02020603050405020304" pitchFamily="18" charset="0"/>
              </a:rPr>
              <a:t>        当要求静差率</a:t>
            </a:r>
            <a:r>
              <a:rPr lang="en-US" altLang="zh-CN" i="1">
                <a:latin typeface="Times New Roman" panose="02020603050405020304" pitchFamily="18" charset="0"/>
              </a:rPr>
              <a:t>s</a:t>
            </a:r>
            <a:r>
              <a:rPr lang="en-US" altLang="en-US"/>
              <a:t>≤</a:t>
            </a:r>
            <a:r>
              <a:rPr lang="en-US" altLang="zh-CN">
                <a:latin typeface="Times New Roman" panose="02020603050405020304" pitchFamily="18" charset="0"/>
              </a:rPr>
              <a:t>30%</a:t>
            </a:r>
            <a:r>
              <a:rPr lang="zh-CN" altLang="en-US">
                <a:latin typeface="Times New Roman" panose="02020603050405020304" pitchFamily="18" charset="0"/>
              </a:rPr>
              <a:t>时，允许多大的调速范围？</a:t>
            </a:r>
          </a:p>
          <a:p>
            <a:pPr>
              <a:buFont typeface="Wingdings" panose="05000000000000000000" pitchFamily="2" charset="2"/>
              <a:buNone/>
            </a:pPr>
            <a:r>
              <a:rPr lang="zh-CN" altLang="en-US">
                <a:latin typeface="Times New Roman" panose="02020603050405020304" pitchFamily="18" charset="0"/>
              </a:rPr>
              <a:t>        如果要求静差率</a:t>
            </a:r>
            <a:r>
              <a:rPr lang="en-US" altLang="zh-CN" i="1">
                <a:latin typeface="Times New Roman" panose="02020603050405020304" pitchFamily="18" charset="0"/>
              </a:rPr>
              <a:t>s</a:t>
            </a:r>
            <a:r>
              <a:rPr lang="en-US" altLang="en-US"/>
              <a:t>≤</a:t>
            </a:r>
            <a:r>
              <a:rPr lang="en-US" altLang="zh-CN">
                <a:latin typeface="Times New Roman" panose="02020603050405020304" pitchFamily="18" charset="0"/>
              </a:rPr>
              <a:t> 20%</a:t>
            </a:r>
            <a:r>
              <a:rPr lang="zh-CN" altLang="en-US">
                <a:latin typeface="Times New Roman" panose="02020603050405020304" pitchFamily="18" charset="0"/>
              </a:rPr>
              <a:t>，则调速范围是多少？</a:t>
            </a:r>
          </a:p>
          <a:p>
            <a:pPr>
              <a:buFont typeface="Wingdings" panose="05000000000000000000" pitchFamily="2" charset="2"/>
              <a:buNone/>
            </a:pPr>
            <a:r>
              <a:rPr lang="zh-CN" altLang="en-US">
                <a:latin typeface="Times New Roman" panose="02020603050405020304" pitchFamily="18" charset="0"/>
              </a:rPr>
              <a:t>        如果希望调速范围达到</a:t>
            </a:r>
            <a:r>
              <a:rPr lang="en-US" altLang="zh-CN">
                <a:latin typeface="Times New Roman" panose="02020603050405020304" pitchFamily="18" charset="0"/>
              </a:rPr>
              <a:t>10</a:t>
            </a:r>
            <a:r>
              <a:rPr lang="zh-CN" altLang="en-US">
                <a:latin typeface="Times New Roman" panose="02020603050405020304" pitchFamily="18" charset="0"/>
              </a:rPr>
              <a:t>，所能满足的静差率是多少？ </a:t>
            </a:r>
          </a:p>
        </p:txBody>
      </p:sp>
    </p:spTree>
    <p:extLst>
      <p:ext uri="{BB962C8B-B14F-4D97-AF65-F5344CB8AC3E}">
        <p14:creationId xmlns:p14="http://schemas.microsoft.com/office/powerpoint/2010/main" val="1508391193"/>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Grp="1" noChangeArrowheads="1"/>
          </p:cNvSpPr>
          <p:nvPr>
            <p:ph idx="1"/>
          </p:nvPr>
        </p:nvSpPr>
        <p:spPr>
          <a:xfrm>
            <a:off x="827088" y="1125538"/>
            <a:ext cx="8110537" cy="4191000"/>
          </a:xfrm>
        </p:spPr>
        <p:txBody>
          <a:bodyPr/>
          <a:lstStyle/>
          <a:p>
            <a:pPr>
              <a:buFont typeface="Wingdings" panose="05000000000000000000" pitchFamily="2" charset="2"/>
              <a:buNone/>
            </a:pPr>
            <a:r>
              <a:rPr lang="zh-CN" altLang="en-US">
                <a:latin typeface="Times New Roman" panose="02020603050405020304" pitchFamily="18" charset="0"/>
              </a:rPr>
              <a:t>解    在要求</a:t>
            </a:r>
            <a:r>
              <a:rPr lang="en-US" altLang="zh-CN" i="1">
                <a:latin typeface="Times New Roman" panose="02020603050405020304" pitchFamily="18" charset="0"/>
              </a:rPr>
              <a:t>s</a:t>
            </a:r>
            <a:r>
              <a:rPr lang="en-US" altLang="en-US"/>
              <a:t>≤</a:t>
            </a:r>
            <a:r>
              <a:rPr lang="en-US" altLang="zh-CN">
                <a:latin typeface="Times New Roman" panose="02020603050405020304" pitchFamily="18" charset="0"/>
              </a:rPr>
              <a:t> 30%</a:t>
            </a:r>
            <a:r>
              <a:rPr lang="zh-CN" altLang="en-US">
                <a:latin typeface="Times New Roman" panose="02020603050405020304" pitchFamily="18" charset="0"/>
              </a:rPr>
              <a:t>时，允许的调速范围为</a:t>
            </a:r>
          </a:p>
          <a:p>
            <a:pPr>
              <a:buFont typeface="Wingdings" panose="05000000000000000000" pitchFamily="2" charset="2"/>
              <a:buNone/>
            </a:pPr>
            <a:endParaRPr lang="zh-CN" altLang="en-US">
              <a:latin typeface="Times New Roman" panose="02020603050405020304" pitchFamily="18" charset="0"/>
            </a:endParaRPr>
          </a:p>
          <a:p>
            <a:pPr>
              <a:buFont typeface="Wingdings" panose="05000000000000000000" pitchFamily="2" charset="2"/>
              <a:buNone/>
            </a:pPr>
            <a:endParaRPr lang="zh-CN" altLang="en-US">
              <a:latin typeface="Times New Roman" panose="02020603050405020304" pitchFamily="18" charset="0"/>
            </a:endParaRPr>
          </a:p>
          <a:p>
            <a:pPr>
              <a:buFont typeface="Wingdings" panose="05000000000000000000" pitchFamily="2" charset="2"/>
              <a:buNone/>
            </a:pPr>
            <a:r>
              <a:rPr lang="zh-CN" altLang="en-US">
                <a:latin typeface="Times New Roman" panose="02020603050405020304" pitchFamily="18" charset="0"/>
              </a:rPr>
              <a:t>      若要求</a:t>
            </a:r>
            <a:r>
              <a:rPr lang="en-US" altLang="zh-CN" i="1">
                <a:latin typeface="Times New Roman" panose="02020603050405020304" pitchFamily="18" charset="0"/>
              </a:rPr>
              <a:t>s</a:t>
            </a:r>
            <a:r>
              <a:rPr lang="en-US" altLang="en-US"/>
              <a:t>≤</a:t>
            </a:r>
            <a:r>
              <a:rPr lang="en-US" altLang="zh-CN">
                <a:latin typeface="Times New Roman" panose="02020603050405020304" pitchFamily="18" charset="0"/>
              </a:rPr>
              <a:t> 20%</a:t>
            </a:r>
            <a:r>
              <a:rPr lang="zh-CN" altLang="en-US">
                <a:latin typeface="Times New Roman" panose="02020603050405020304" pitchFamily="18" charset="0"/>
              </a:rPr>
              <a:t>，则允许的调速范围只有</a:t>
            </a:r>
          </a:p>
          <a:p>
            <a:pPr>
              <a:buFont typeface="Wingdings" panose="05000000000000000000" pitchFamily="2" charset="2"/>
              <a:buNone/>
            </a:pPr>
            <a:endParaRPr lang="zh-CN" altLang="en-US">
              <a:latin typeface="Times New Roman" panose="02020603050405020304" pitchFamily="18" charset="0"/>
            </a:endParaRPr>
          </a:p>
          <a:p>
            <a:pPr>
              <a:buFont typeface="Wingdings" panose="05000000000000000000" pitchFamily="2" charset="2"/>
              <a:buNone/>
            </a:pPr>
            <a:endParaRPr lang="zh-CN" altLang="en-US">
              <a:latin typeface="Times New Roman" panose="02020603050405020304" pitchFamily="18" charset="0"/>
            </a:endParaRPr>
          </a:p>
          <a:p>
            <a:pPr>
              <a:buFont typeface="Wingdings" panose="05000000000000000000" pitchFamily="2" charset="2"/>
              <a:buNone/>
            </a:pPr>
            <a:r>
              <a:rPr lang="zh-CN" altLang="en-US">
                <a:latin typeface="Times New Roman" panose="02020603050405020304" pitchFamily="18" charset="0"/>
              </a:rPr>
              <a:t>      若调速范围达到</a:t>
            </a:r>
            <a:r>
              <a:rPr lang="en-US" altLang="zh-CN">
                <a:latin typeface="Times New Roman" panose="02020603050405020304" pitchFamily="18" charset="0"/>
              </a:rPr>
              <a:t>10</a:t>
            </a:r>
            <a:r>
              <a:rPr lang="zh-CN" altLang="en-US">
                <a:latin typeface="Times New Roman" panose="02020603050405020304" pitchFamily="18" charset="0"/>
              </a:rPr>
              <a:t>，则静差率只能是</a:t>
            </a:r>
          </a:p>
        </p:txBody>
      </p:sp>
      <p:sp>
        <p:nvSpPr>
          <p:cNvPr id="114691"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4692" name="Object 4"/>
          <p:cNvGraphicFramePr>
            <a:graphicFrameLocks noChangeAspect="1"/>
          </p:cNvGraphicFramePr>
          <p:nvPr/>
        </p:nvGraphicFramePr>
        <p:xfrm>
          <a:off x="1692275" y="1773238"/>
          <a:ext cx="5327650" cy="966787"/>
        </p:xfrm>
        <a:graphic>
          <a:graphicData uri="http://schemas.openxmlformats.org/presentationml/2006/ole">
            <mc:AlternateContent xmlns:mc="http://schemas.openxmlformats.org/markup-compatibility/2006">
              <mc:Choice xmlns:v="urn:schemas-microsoft-com:vml" Requires="v">
                <p:oleObj spid="_x0000_s37172" name="公式" r:id="rId3" imgW="2362200" imgH="431800" progId="Equation.3">
                  <p:embed/>
                </p:oleObj>
              </mc:Choice>
              <mc:Fallback>
                <p:oleObj name="公式" r:id="rId3" imgW="23622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773238"/>
                        <a:ext cx="5327650"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693" name="Rectangle 7"/>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4694" name="Object 6"/>
          <p:cNvGraphicFramePr>
            <a:graphicFrameLocks noChangeAspect="1"/>
          </p:cNvGraphicFramePr>
          <p:nvPr>
            <p:extLst>
              <p:ext uri="{D42A27DB-BD31-4B8C-83A1-F6EECF244321}">
                <p14:modId xmlns:p14="http://schemas.microsoft.com/office/powerpoint/2010/main" val="73570259"/>
              </p:ext>
            </p:extLst>
          </p:nvPr>
        </p:nvGraphicFramePr>
        <p:xfrm>
          <a:off x="1708423" y="3265205"/>
          <a:ext cx="3527425" cy="963613"/>
        </p:xfrm>
        <a:graphic>
          <a:graphicData uri="http://schemas.openxmlformats.org/presentationml/2006/ole">
            <mc:AlternateContent xmlns:mc="http://schemas.openxmlformats.org/markup-compatibility/2006">
              <mc:Choice xmlns:v="urn:schemas-microsoft-com:vml" Requires="v">
                <p:oleObj spid="_x0000_s37173" name="公式" r:id="rId5" imgW="1536700" imgH="419100" progId="Equation.3">
                  <p:embed/>
                </p:oleObj>
              </mc:Choice>
              <mc:Fallback>
                <p:oleObj name="公式" r:id="rId5" imgW="15367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8423" y="3265205"/>
                        <a:ext cx="3527425"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695" name="Rectangle 9"/>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4696" name="Object 8"/>
          <p:cNvGraphicFramePr>
            <a:graphicFrameLocks noChangeAspect="1"/>
          </p:cNvGraphicFramePr>
          <p:nvPr>
            <p:extLst>
              <p:ext uri="{D42A27DB-BD31-4B8C-83A1-F6EECF244321}">
                <p14:modId xmlns:p14="http://schemas.microsoft.com/office/powerpoint/2010/main" val="3406680332"/>
              </p:ext>
            </p:extLst>
          </p:nvPr>
        </p:nvGraphicFramePr>
        <p:xfrm>
          <a:off x="1403648" y="4939648"/>
          <a:ext cx="6769100" cy="920750"/>
        </p:xfrm>
        <a:graphic>
          <a:graphicData uri="http://schemas.openxmlformats.org/presentationml/2006/ole">
            <mc:AlternateContent xmlns:mc="http://schemas.openxmlformats.org/markup-compatibility/2006">
              <mc:Choice xmlns:v="urn:schemas-microsoft-com:vml" Requires="v">
                <p:oleObj spid="_x0000_s37174" name="公式" r:id="rId7" imgW="3149600" imgH="431800" progId="Equation.3">
                  <p:embed/>
                </p:oleObj>
              </mc:Choice>
              <mc:Fallback>
                <p:oleObj name="公式" r:id="rId7" imgW="31496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648" y="4939648"/>
                        <a:ext cx="67691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5775668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81075" y="952500"/>
            <a:ext cx="6183313" cy="646113"/>
          </a:xfrm>
        </p:spPr>
        <p:txBody>
          <a:bodyPr/>
          <a:lstStyle/>
          <a:p>
            <a:r>
              <a:rPr lang="en-US" altLang="zh-CN" sz="3600" b="1"/>
              <a:t>2</a:t>
            </a:r>
            <a:r>
              <a:rPr lang="zh-CN" altLang="en-US" sz="3600" b="1"/>
              <a:t>）知识体系</a:t>
            </a:r>
          </a:p>
        </p:txBody>
      </p:sp>
      <p:sp>
        <p:nvSpPr>
          <p:cNvPr id="26627" name="Rectangle 4"/>
          <p:cNvSpPr>
            <a:spLocks noGrp="1" noChangeArrowheads="1"/>
          </p:cNvSpPr>
          <p:nvPr>
            <p:ph idx="1"/>
          </p:nvPr>
        </p:nvSpPr>
        <p:spPr>
          <a:xfrm>
            <a:off x="395288" y="2133600"/>
            <a:ext cx="4105275" cy="4248150"/>
          </a:xfrm>
        </p:spPr>
        <p:txBody>
          <a:bodyPr/>
          <a:lstStyle/>
          <a:p>
            <a:pPr>
              <a:lnSpc>
                <a:spcPct val="80000"/>
              </a:lnSpc>
              <a:buFont typeface="Wingdings" panose="05000000000000000000" pitchFamily="2" charset="2"/>
              <a:buNone/>
            </a:pPr>
            <a:r>
              <a:rPr lang="zh-CN" altLang="en-US">
                <a:latin typeface="Times New Roman" panose="02020603050405020304" pitchFamily="18" charset="0"/>
              </a:rPr>
              <a:t>电机学、</a:t>
            </a:r>
            <a:endParaRPr lang="en-US" altLang="zh-CN">
              <a:latin typeface="Times New Roman" panose="02020603050405020304" pitchFamily="18" charset="0"/>
            </a:endParaRPr>
          </a:p>
          <a:p>
            <a:pPr>
              <a:lnSpc>
                <a:spcPct val="80000"/>
              </a:lnSpc>
              <a:buFont typeface="Wingdings" panose="05000000000000000000" pitchFamily="2" charset="2"/>
              <a:buNone/>
            </a:pPr>
            <a:r>
              <a:rPr lang="zh-CN" altLang="en-US">
                <a:latin typeface="Times New Roman" panose="02020603050405020304" pitchFamily="18" charset="0"/>
              </a:rPr>
              <a:t>电力电子技术</a:t>
            </a:r>
            <a:endParaRPr lang="en-US" altLang="zh-CN">
              <a:latin typeface="Times New Roman" panose="02020603050405020304" pitchFamily="18" charset="0"/>
            </a:endParaRPr>
          </a:p>
          <a:p>
            <a:pPr>
              <a:lnSpc>
                <a:spcPct val="80000"/>
              </a:lnSpc>
              <a:buFont typeface="Wingdings" panose="05000000000000000000" pitchFamily="2" charset="2"/>
              <a:buNone/>
            </a:pPr>
            <a:r>
              <a:rPr lang="zh-CN" altLang="en-US">
                <a:latin typeface="Times New Roman" panose="02020603050405020304" pitchFamily="18" charset="0"/>
              </a:rPr>
              <a:t>微电子技术、</a:t>
            </a:r>
            <a:endParaRPr lang="en-US" altLang="zh-CN">
              <a:latin typeface="Times New Roman" panose="02020603050405020304" pitchFamily="18" charset="0"/>
            </a:endParaRPr>
          </a:p>
          <a:p>
            <a:pPr>
              <a:lnSpc>
                <a:spcPct val="80000"/>
              </a:lnSpc>
              <a:buFont typeface="Wingdings" panose="05000000000000000000" pitchFamily="2" charset="2"/>
              <a:buNone/>
            </a:pPr>
            <a:r>
              <a:rPr lang="zh-CN" altLang="en-US">
                <a:latin typeface="Times New Roman" panose="02020603050405020304" pitchFamily="18" charset="0"/>
              </a:rPr>
              <a:t>计算机控制技术、</a:t>
            </a:r>
            <a:endParaRPr lang="en-US" altLang="zh-CN">
              <a:latin typeface="Times New Roman" panose="02020603050405020304" pitchFamily="18" charset="0"/>
            </a:endParaRPr>
          </a:p>
          <a:p>
            <a:pPr>
              <a:lnSpc>
                <a:spcPct val="80000"/>
              </a:lnSpc>
              <a:buFont typeface="Wingdings" panose="05000000000000000000" pitchFamily="2" charset="2"/>
              <a:buNone/>
            </a:pPr>
            <a:r>
              <a:rPr lang="zh-CN" altLang="en-US">
                <a:latin typeface="Times New Roman" panose="02020603050405020304" pitchFamily="18" charset="0"/>
              </a:rPr>
              <a:t>控制理论、</a:t>
            </a:r>
            <a:endParaRPr lang="en-US" altLang="zh-CN">
              <a:latin typeface="Times New Roman" panose="02020603050405020304" pitchFamily="18" charset="0"/>
            </a:endParaRPr>
          </a:p>
          <a:p>
            <a:pPr>
              <a:lnSpc>
                <a:spcPct val="80000"/>
              </a:lnSpc>
              <a:buFont typeface="Wingdings" panose="05000000000000000000" pitchFamily="2" charset="2"/>
              <a:buNone/>
            </a:pPr>
            <a:r>
              <a:rPr lang="zh-CN" altLang="en-US">
                <a:latin typeface="Times New Roman" panose="02020603050405020304" pitchFamily="18" charset="0"/>
              </a:rPr>
              <a:t>信号检测与处理技术</a:t>
            </a:r>
          </a:p>
        </p:txBody>
      </p:sp>
      <p:sp>
        <p:nvSpPr>
          <p:cNvPr id="26628" name="Rectangle 3"/>
          <p:cNvSpPr>
            <a:spLocks noChangeArrowheads="1"/>
          </p:cNvSpPr>
          <p:nvPr/>
        </p:nvSpPr>
        <p:spPr bwMode="auto">
          <a:xfrm>
            <a:off x="331788" y="3402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29" name="Text Box 5"/>
          <p:cNvSpPr txBox="1">
            <a:spLocks noChangeArrowheads="1"/>
          </p:cNvSpPr>
          <p:nvPr/>
        </p:nvSpPr>
        <p:spPr bwMode="auto">
          <a:xfrm>
            <a:off x="4500563" y="5448300"/>
            <a:ext cx="417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chemeClr val="tx1"/>
                </a:solidFill>
              </a:rPr>
              <a:t>图</a:t>
            </a:r>
            <a:r>
              <a:rPr lang="en-US" altLang="zh-CN" b="1" dirty="0">
                <a:solidFill>
                  <a:schemeClr val="tx1"/>
                </a:solidFill>
              </a:rPr>
              <a:t>1-1</a:t>
            </a:r>
            <a:r>
              <a:rPr lang="zh-CN" altLang="en-US" b="1" dirty="0">
                <a:solidFill>
                  <a:schemeClr val="tx1"/>
                </a:solidFill>
              </a:rPr>
              <a:t>运动控制及其相关学科</a:t>
            </a:r>
          </a:p>
        </p:txBody>
      </p:sp>
      <p:pic>
        <p:nvPicPr>
          <p:cNvPr id="26630" name="Picture 6" descr="01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3575" y="1503363"/>
            <a:ext cx="3797300"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94652"/>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576386" y="716682"/>
            <a:ext cx="8820150" cy="1200150"/>
          </a:xfrm>
        </p:spPr>
        <p:txBody>
          <a:bodyPr/>
          <a:lstStyle/>
          <a:p>
            <a:pPr marL="838200" indent="-838200"/>
            <a:r>
              <a:rPr lang="en-US" altLang="zh-CN" sz="3200" b="1">
                <a:latin typeface="Times New Roman" panose="02020603050405020304" pitchFamily="18" charset="0"/>
              </a:rPr>
              <a:t>2.3.2</a:t>
            </a:r>
            <a:r>
              <a:rPr lang="zh-CN" altLang="en-US" sz="3200" b="1"/>
              <a:t>开环直流调速系统的性能和存在的问题</a:t>
            </a:r>
            <a:br>
              <a:rPr lang="zh-CN" altLang="en-US" b="1"/>
            </a:br>
            <a:endParaRPr lang="zh-CN" altLang="en-US" b="1">
              <a:latin typeface="Times New Roman" panose="02020603050405020304" pitchFamily="18" charset="0"/>
            </a:endParaRPr>
          </a:p>
        </p:txBody>
      </p:sp>
      <p:sp>
        <p:nvSpPr>
          <p:cNvPr id="115715" name="Rectangle 3"/>
          <p:cNvSpPr>
            <a:spLocks noGrp="1" noChangeArrowheads="1"/>
          </p:cNvSpPr>
          <p:nvPr>
            <p:ph idx="1"/>
          </p:nvPr>
        </p:nvSpPr>
        <p:spPr>
          <a:xfrm>
            <a:off x="556419" y="2028825"/>
            <a:ext cx="7848600" cy="4829175"/>
          </a:xfrm>
        </p:spPr>
        <p:txBody>
          <a:bodyPr/>
          <a:lstStyle/>
          <a:p>
            <a:r>
              <a:rPr lang="zh-CN" altLang="en-US" dirty="0">
                <a:latin typeface="Times New Roman" panose="02020603050405020304" pitchFamily="18" charset="0"/>
              </a:rPr>
              <a:t>开环调速系统，即无反馈控制的直流调速系统。</a:t>
            </a:r>
          </a:p>
          <a:p>
            <a:r>
              <a:rPr lang="zh-CN" altLang="en-US" dirty="0">
                <a:latin typeface="Times New Roman" panose="02020603050405020304" pitchFamily="18" charset="0"/>
              </a:rPr>
              <a:t>调节控制电压</a:t>
            </a:r>
            <a:r>
              <a:rPr lang="en-US" altLang="zh-CN" i="1" dirty="0" err="1">
                <a:latin typeface="Times New Roman" panose="02020603050405020304" pitchFamily="18" charset="0"/>
              </a:rPr>
              <a:t>U</a:t>
            </a:r>
            <a:r>
              <a:rPr lang="en-US" altLang="zh-CN" i="1" baseline="-25000" dirty="0" err="1">
                <a:latin typeface="Times New Roman" panose="02020603050405020304" pitchFamily="18" charset="0"/>
              </a:rPr>
              <a:t>c</a:t>
            </a:r>
            <a:r>
              <a:rPr lang="zh-CN" altLang="en-US" dirty="0">
                <a:latin typeface="Times New Roman" panose="02020603050405020304" pitchFamily="18" charset="0"/>
              </a:rPr>
              <a:t>就可以改变电动机的转速。</a:t>
            </a:r>
          </a:p>
          <a:p>
            <a:pPr>
              <a:buFont typeface="Wingdings" panose="05000000000000000000" pitchFamily="2" charset="2"/>
              <a:buNone/>
            </a:pPr>
            <a:endParaRPr lang="zh-CN" altLang="en-US" dirty="0">
              <a:latin typeface="Times New Roman" panose="02020603050405020304" pitchFamily="18" charset="0"/>
            </a:endParaRPr>
          </a:p>
        </p:txBody>
      </p:sp>
      <p:pic>
        <p:nvPicPr>
          <p:cNvPr id="115716" name="Picture 6" descr="02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0188" y="3786188"/>
            <a:ext cx="5961062"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0721841"/>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b="1">
                <a:latin typeface="Times New Roman" panose="02020603050405020304" pitchFamily="18" charset="0"/>
              </a:rPr>
              <a:t>例题</a:t>
            </a:r>
            <a:r>
              <a:rPr lang="en-US" altLang="zh-CN" b="1">
                <a:latin typeface="Times New Roman" panose="02020603050405020304" pitchFamily="18" charset="0"/>
              </a:rPr>
              <a:t>2-2</a:t>
            </a:r>
            <a:r>
              <a:rPr lang="en-US" altLang="zh-CN">
                <a:latin typeface="Times New Roman" panose="02020603050405020304" pitchFamily="18" charset="0"/>
              </a:rPr>
              <a:t> </a:t>
            </a:r>
          </a:p>
        </p:txBody>
      </p:sp>
      <p:sp>
        <p:nvSpPr>
          <p:cNvPr id="116739" name="Rectangle 3"/>
          <p:cNvSpPr>
            <a:spLocks noGrp="1" noChangeArrowheads="1"/>
          </p:cNvSpPr>
          <p:nvPr>
            <p:ph idx="1"/>
          </p:nvPr>
        </p:nvSpPr>
        <p:spPr>
          <a:xfrm>
            <a:off x="468313" y="1905000"/>
            <a:ext cx="8555037" cy="4191000"/>
          </a:xfrm>
        </p:spPr>
        <p:txBody>
          <a:bodyPr/>
          <a:lstStyle/>
          <a:p>
            <a:pPr>
              <a:buFont typeface="Wingdings" panose="05000000000000000000" pitchFamily="2" charset="2"/>
              <a:buNone/>
            </a:pPr>
            <a:r>
              <a:rPr lang="en-US" altLang="zh-CN">
                <a:latin typeface="Times New Roman" panose="02020603050405020304" pitchFamily="18" charset="0"/>
              </a:rPr>
              <a:t>   </a:t>
            </a:r>
            <a:r>
              <a:rPr lang="zh-CN" altLang="en-US">
                <a:latin typeface="Times New Roman" panose="02020603050405020304" pitchFamily="18" charset="0"/>
              </a:rPr>
              <a:t>某龙门刨床工作台拖动采用直流电动机，其额定数据如下：</a:t>
            </a:r>
            <a:r>
              <a:rPr lang="en-US" altLang="zh-CN">
                <a:latin typeface="Times New Roman" panose="02020603050405020304" pitchFamily="18" charset="0"/>
              </a:rPr>
              <a:t>60kW</a:t>
            </a:r>
            <a:r>
              <a:rPr lang="zh-CN" altLang="en-US">
                <a:latin typeface="Times New Roman" panose="02020603050405020304" pitchFamily="18" charset="0"/>
              </a:rPr>
              <a:t>，</a:t>
            </a:r>
            <a:r>
              <a:rPr lang="en-US" altLang="zh-CN">
                <a:latin typeface="Times New Roman" panose="02020603050405020304" pitchFamily="18" charset="0"/>
              </a:rPr>
              <a:t>220V</a:t>
            </a:r>
            <a:r>
              <a:rPr lang="zh-CN" altLang="en-US">
                <a:latin typeface="Times New Roman" panose="02020603050405020304" pitchFamily="18" charset="0"/>
              </a:rPr>
              <a:t>，</a:t>
            </a:r>
            <a:r>
              <a:rPr lang="en-US" altLang="zh-CN">
                <a:latin typeface="Times New Roman" panose="02020603050405020304" pitchFamily="18" charset="0"/>
              </a:rPr>
              <a:t>305A</a:t>
            </a:r>
            <a:r>
              <a:rPr lang="zh-CN" altLang="en-US">
                <a:latin typeface="Times New Roman" panose="02020603050405020304" pitchFamily="18" charset="0"/>
              </a:rPr>
              <a:t>，</a:t>
            </a:r>
            <a:r>
              <a:rPr lang="en-US" altLang="zh-CN">
                <a:latin typeface="Times New Roman" panose="02020603050405020304" pitchFamily="18" charset="0"/>
              </a:rPr>
              <a:t>1000r/min</a:t>
            </a:r>
            <a:r>
              <a:rPr lang="zh-CN" altLang="en-US">
                <a:latin typeface="Times New Roman" panose="02020603050405020304" pitchFamily="18" charset="0"/>
              </a:rPr>
              <a:t>，采用</a:t>
            </a:r>
            <a:r>
              <a:rPr lang="en-US" altLang="zh-CN">
                <a:latin typeface="Times New Roman" panose="02020603050405020304" pitchFamily="18" charset="0"/>
              </a:rPr>
              <a:t>V-M</a:t>
            </a:r>
            <a:r>
              <a:rPr lang="zh-CN" altLang="en-US">
                <a:latin typeface="Times New Roman" panose="02020603050405020304" pitchFamily="18" charset="0"/>
              </a:rPr>
              <a:t>系统，主电路总电阻</a:t>
            </a:r>
            <a:r>
              <a:rPr lang="en-US" altLang="zh-CN" i="1">
                <a:latin typeface="Times New Roman" panose="02020603050405020304" pitchFamily="18" charset="0"/>
              </a:rPr>
              <a:t>R</a:t>
            </a:r>
            <a:r>
              <a:rPr lang="en-US" altLang="zh-CN">
                <a:latin typeface="Times New Roman" panose="02020603050405020304" pitchFamily="18" charset="0"/>
              </a:rPr>
              <a:t>=0.18Ω</a:t>
            </a:r>
            <a:r>
              <a:rPr lang="zh-CN" altLang="en-US">
                <a:latin typeface="Times New Roman" panose="02020603050405020304" pitchFamily="18" charset="0"/>
              </a:rPr>
              <a:t>，电动机电动势系数</a:t>
            </a:r>
            <a:r>
              <a:rPr lang="en-US" altLang="zh-CN">
                <a:latin typeface="Times New Roman" panose="02020603050405020304" pitchFamily="18" charset="0"/>
              </a:rPr>
              <a:t>C</a:t>
            </a:r>
            <a:r>
              <a:rPr lang="en-US" altLang="zh-CN" baseline="-25000">
                <a:latin typeface="Times New Roman" panose="02020603050405020304" pitchFamily="18" charset="0"/>
              </a:rPr>
              <a:t>e</a:t>
            </a:r>
            <a:r>
              <a:rPr lang="en-US" altLang="zh-CN">
                <a:latin typeface="Times New Roman" panose="02020603050405020304" pitchFamily="18" charset="0"/>
              </a:rPr>
              <a:t>=0.2</a:t>
            </a:r>
            <a:r>
              <a:rPr lang="en-US" altLang="zh-CN" i="1">
                <a:latin typeface="Times New Roman" panose="02020603050405020304" pitchFamily="18" charset="0"/>
              </a:rPr>
              <a:t>V</a:t>
            </a:r>
            <a:r>
              <a:rPr lang="en-US" altLang="zh-CN">
                <a:latin typeface="Times New Roman" panose="02020603050405020304" pitchFamily="18" charset="0"/>
              </a:rPr>
              <a:t>min/</a:t>
            </a:r>
            <a:r>
              <a:rPr lang="en-US" altLang="zh-CN" i="1">
                <a:latin typeface="Times New Roman" panose="02020603050405020304" pitchFamily="18" charset="0"/>
              </a:rPr>
              <a:t>r</a:t>
            </a:r>
            <a:r>
              <a:rPr lang="zh-CN" altLang="en-US">
                <a:latin typeface="Times New Roman" panose="02020603050405020304" pitchFamily="18" charset="0"/>
              </a:rPr>
              <a:t>。如果要求调速范围</a:t>
            </a:r>
            <a:r>
              <a:rPr lang="en-US" altLang="zh-CN">
                <a:latin typeface="Times New Roman" panose="02020603050405020304" pitchFamily="18" charset="0"/>
              </a:rPr>
              <a:t>D=20</a:t>
            </a:r>
            <a:r>
              <a:rPr lang="zh-CN" altLang="en-US">
                <a:latin typeface="Times New Roman" panose="02020603050405020304" pitchFamily="18" charset="0"/>
              </a:rPr>
              <a:t>，静差率</a:t>
            </a:r>
            <a:r>
              <a:rPr lang="en-US" altLang="zh-CN">
                <a:latin typeface="Times New Roman" panose="02020603050405020304" pitchFamily="18" charset="0"/>
              </a:rPr>
              <a:t>s≤5%</a:t>
            </a:r>
            <a:r>
              <a:rPr lang="zh-CN" altLang="en-US">
                <a:latin typeface="Times New Roman" panose="02020603050405020304" pitchFamily="18" charset="0"/>
              </a:rPr>
              <a:t>，采用开环调速能否满足？若要满足这个要求，系统的额定速降</a:t>
            </a:r>
            <a:r>
              <a:rPr lang="en-US" altLang="zh-CN">
                <a:latin typeface="Times New Roman" panose="02020603050405020304" pitchFamily="18" charset="0"/>
              </a:rPr>
              <a:t>Δ</a:t>
            </a:r>
            <a:r>
              <a:rPr lang="en-US" altLang="zh-CN" i="1">
                <a:latin typeface="Times New Roman" panose="02020603050405020304" pitchFamily="18" charset="0"/>
              </a:rPr>
              <a:t>n</a:t>
            </a:r>
            <a:r>
              <a:rPr lang="en-US" altLang="zh-CN" i="1" baseline="-25000">
                <a:latin typeface="Times New Roman" panose="02020603050405020304" pitchFamily="18" charset="0"/>
              </a:rPr>
              <a:t>N</a:t>
            </a:r>
            <a:r>
              <a:rPr lang="zh-CN" altLang="en-US">
                <a:latin typeface="Times New Roman" panose="02020603050405020304" pitchFamily="18" charset="0"/>
              </a:rPr>
              <a:t>最多能有多少？ </a:t>
            </a:r>
          </a:p>
        </p:txBody>
      </p:sp>
    </p:spTree>
    <p:extLst>
      <p:ext uri="{BB962C8B-B14F-4D97-AF65-F5344CB8AC3E}">
        <p14:creationId xmlns:p14="http://schemas.microsoft.com/office/powerpoint/2010/main" val="3657623263"/>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83568" y="692696"/>
            <a:ext cx="8162925" cy="641350"/>
          </a:xfrm>
        </p:spPr>
        <p:txBody>
          <a:bodyPr/>
          <a:lstStyle/>
          <a:p>
            <a:r>
              <a:rPr lang="zh-CN" altLang="en-US" sz="3600" b="1" dirty="0">
                <a:latin typeface="Times New Roman" panose="02020603050405020304" pitchFamily="18" charset="0"/>
              </a:rPr>
              <a:t>解</a:t>
            </a:r>
            <a:r>
              <a:rPr lang="en-US" altLang="zh-CN" sz="3600" b="1" dirty="0">
                <a:latin typeface="Times New Roman" panose="02020603050405020304" pitchFamily="18" charset="0"/>
              </a:rPr>
              <a:t>:</a:t>
            </a:r>
          </a:p>
        </p:txBody>
      </p:sp>
      <p:sp>
        <p:nvSpPr>
          <p:cNvPr id="117763" name="Rectangle 3"/>
          <p:cNvSpPr>
            <a:spLocks noGrp="1" noChangeArrowheads="1"/>
          </p:cNvSpPr>
          <p:nvPr>
            <p:ph idx="1"/>
          </p:nvPr>
        </p:nvSpPr>
        <p:spPr>
          <a:xfrm>
            <a:off x="1033463" y="1243013"/>
            <a:ext cx="8110537" cy="4191000"/>
          </a:xfrm>
        </p:spPr>
        <p:txBody>
          <a:bodyPr/>
          <a:lstStyle/>
          <a:p>
            <a:pPr>
              <a:buFont typeface="Wingdings" panose="05000000000000000000" pitchFamily="2" charset="2"/>
              <a:buNone/>
            </a:pPr>
            <a:r>
              <a:rPr lang="zh-CN" altLang="en-US" dirty="0">
                <a:latin typeface="Times New Roman" panose="02020603050405020304" pitchFamily="18" charset="0"/>
              </a:rPr>
              <a:t>当电流连续时，</a:t>
            </a:r>
            <a:r>
              <a:rPr lang="en-US" altLang="zh-CN" dirty="0">
                <a:latin typeface="Times New Roman" panose="02020603050405020304" pitchFamily="18" charset="0"/>
              </a:rPr>
              <a:t>V-M</a:t>
            </a:r>
            <a:r>
              <a:rPr lang="zh-CN" altLang="en-US" dirty="0">
                <a:latin typeface="Times New Roman" panose="02020603050405020304" pitchFamily="18" charset="0"/>
              </a:rPr>
              <a:t>系统的额定速降为</a:t>
            </a:r>
          </a:p>
          <a:p>
            <a:pPr>
              <a:buFont typeface="Wingdings" panose="05000000000000000000" pitchFamily="2" charset="2"/>
              <a:buNone/>
            </a:pPr>
            <a:endParaRPr lang="zh-CN" altLang="en-US" dirty="0">
              <a:latin typeface="Times New Roman" panose="02020603050405020304" pitchFamily="18" charset="0"/>
            </a:endParaRPr>
          </a:p>
          <a:p>
            <a:pPr>
              <a:buFont typeface="Wingdings" panose="05000000000000000000" pitchFamily="2" charset="2"/>
              <a:buNone/>
            </a:pPr>
            <a:endParaRPr lang="zh-CN" altLang="en-US" dirty="0">
              <a:latin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rPr>
              <a:t>开环系统在额定转速时的静差率为</a:t>
            </a:r>
          </a:p>
          <a:p>
            <a:pPr>
              <a:buFont typeface="Wingdings" panose="05000000000000000000" pitchFamily="2" charset="2"/>
              <a:buNone/>
            </a:pPr>
            <a:endParaRPr lang="zh-CN" altLang="en-US" dirty="0">
              <a:latin typeface="Times New Roman" panose="02020603050405020304" pitchFamily="18" charset="0"/>
            </a:endParaRPr>
          </a:p>
          <a:p>
            <a:pPr>
              <a:buFont typeface="Wingdings" panose="05000000000000000000" pitchFamily="2" charset="2"/>
              <a:buNone/>
            </a:pPr>
            <a:endParaRPr lang="zh-CN" altLang="en-US" dirty="0">
              <a:latin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rPr>
              <a:t>如要求             ，             ，即要求</a:t>
            </a:r>
          </a:p>
        </p:txBody>
      </p:sp>
      <p:sp>
        <p:nvSpPr>
          <p:cNvPr id="117764"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7765" name="Object 4"/>
          <p:cNvGraphicFramePr>
            <a:graphicFrameLocks noChangeAspect="1"/>
          </p:cNvGraphicFramePr>
          <p:nvPr/>
        </p:nvGraphicFramePr>
        <p:xfrm>
          <a:off x="1547664" y="1844824"/>
          <a:ext cx="5111750" cy="979488"/>
        </p:xfrm>
        <a:graphic>
          <a:graphicData uri="http://schemas.openxmlformats.org/presentationml/2006/ole">
            <mc:AlternateContent xmlns:mc="http://schemas.openxmlformats.org/markup-compatibility/2006">
              <mc:Choice xmlns:v="urn:schemas-microsoft-com:vml" Requires="v">
                <p:oleObj spid="_x0000_s38400" name="Equation" r:id="rId3" imgW="2235200" imgH="431800" progId="Equation.DSMT4">
                  <p:embed/>
                </p:oleObj>
              </mc:Choice>
              <mc:Fallback>
                <p:oleObj name="Equation" r:id="rId3" imgW="22352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844824"/>
                        <a:ext cx="511175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6" name="Rectangle 6"/>
          <p:cNvSpPr>
            <a:spLocks noChangeArrowheads="1"/>
          </p:cNvSpPr>
          <p:nvPr/>
        </p:nvSpPr>
        <p:spPr bwMode="auto">
          <a:xfrm>
            <a:off x="0" y="3643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767" name="Rectangle 8"/>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7768" name="Object 7"/>
          <p:cNvGraphicFramePr>
            <a:graphicFrameLocks noChangeAspect="1"/>
          </p:cNvGraphicFramePr>
          <p:nvPr/>
        </p:nvGraphicFramePr>
        <p:xfrm>
          <a:off x="1547812" y="3241154"/>
          <a:ext cx="6048375" cy="919162"/>
        </p:xfrm>
        <a:graphic>
          <a:graphicData uri="http://schemas.openxmlformats.org/presentationml/2006/ole">
            <mc:AlternateContent xmlns:mc="http://schemas.openxmlformats.org/markup-compatibility/2006">
              <mc:Choice xmlns:v="urn:schemas-microsoft-com:vml" Requires="v">
                <p:oleObj spid="_x0000_s38401" name="Equation" r:id="rId5" imgW="2819400" imgH="431800" progId="Equation.DSMT4">
                  <p:embed/>
                </p:oleObj>
              </mc:Choice>
              <mc:Fallback>
                <p:oleObj name="Equation" r:id="rId5" imgW="28194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2" y="3241154"/>
                        <a:ext cx="6048375"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9" name="Rectangle 9"/>
          <p:cNvSpPr>
            <a:spLocks noChangeArrowheads="1"/>
          </p:cNvSpPr>
          <p:nvPr/>
        </p:nvSpPr>
        <p:spPr bwMode="auto">
          <a:xfrm>
            <a:off x="0" y="3643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770" name="Rectangle 11"/>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7771" name="Object 10"/>
          <p:cNvGraphicFramePr>
            <a:graphicFrameLocks noChangeAspect="1"/>
          </p:cNvGraphicFramePr>
          <p:nvPr/>
        </p:nvGraphicFramePr>
        <p:xfrm>
          <a:off x="1547664" y="4941168"/>
          <a:ext cx="5688013" cy="847725"/>
        </p:xfrm>
        <a:graphic>
          <a:graphicData uri="http://schemas.openxmlformats.org/presentationml/2006/ole">
            <mc:AlternateContent xmlns:mc="http://schemas.openxmlformats.org/markup-compatibility/2006">
              <mc:Choice xmlns:v="urn:schemas-microsoft-com:vml" Requires="v">
                <p:oleObj spid="_x0000_s38402" name="Equation" r:id="rId7" imgW="2806700" imgH="419100" progId="Equation.DSMT4">
                  <p:embed/>
                </p:oleObj>
              </mc:Choice>
              <mc:Fallback>
                <p:oleObj name="Equation" r:id="rId7" imgW="28067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4941168"/>
                        <a:ext cx="56880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72" name="Rectangle 12"/>
          <p:cNvSpPr>
            <a:spLocks noChangeArrowheads="1"/>
          </p:cNvSpPr>
          <p:nvPr/>
        </p:nvSpPr>
        <p:spPr bwMode="auto">
          <a:xfrm>
            <a:off x="0" y="3638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773" name="Rectangle 14"/>
          <p:cNvSpPr>
            <a:spLocks noChangeArrowheads="1"/>
          </p:cNvSpPr>
          <p:nvPr/>
        </p:nvSpPr>
        <p:spPr bwMode="auto">
          <a:xfrm>
            <a:off x="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7774" name="Object 13"/>
          <p:cNvGraphicFramePr>
            <a:graphicFrameLocks noChangeAspect="1"/>
          </p:cNvGraphicFramePr>
          <p:nvPr/>
        </p:nvGraphicFramePr>
        <p:xfrm>
          <a:off x="2267744" y="4365104"/>
          <a:ext cx="1150937" cy="434975"/>
        </p:xfrm>
        <a:graphic>
          <a:graphicData uri="http://schemas.openxmlformats.org/presentationml/2006/ole">
            <mc:AlternateContent xmlns:mc="http://schemas.openxmlformats.org/markup-compatibility/2006">
              <mc:Choice xmlns:v="urn:schemas-microsoft-com:vml" Requires="v">
                <p:oleObj spid="_x0000_s38403" name="公式" r:id="rId9" imgW="469900" imgH="177800" progId="Equation.3">
                  <p:embed/>
                </p:oleObj>
              </mc:Choice>
              <mc:Fallback>
                <p:oleObj name="公式" r:id="rId9" imgW="469900" imgH="177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7744" y="4365104"/>
                        <a:ext cx="115093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75" name="Rectangle 16"/>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7776" name="Object 15"/>
          <p:cNvGraphicFramePr>
            <a:graphicFrameLocks noChangeAspect="1"/>
          </p:cNvGraphicFramePr>
          <p:nvPr/>
        </p:nvGraphicFramePr>
        <p:xfrm>
          <a:off x="3563888" y="4365104"/>
          <a:ext cx="1368425" cy="530225"/>
        </p:xfrm>
        <a:graphic>
          <a:graphicData uri="http://schemas.openxmlformats.org/presentationml/2006/ole">
            <mc:AlternateContent xmlns:mc="http://schemas.openxmlformats.org/markup-compatibility/2006">
              <mc:Choice xmlns:v="urn:schemas-microsoft-com:vml" Requires="v">
                <p:oleObj spid="_x0000_s38404" name="公式" r:id="rId11" imgW="469900" imgH="177800" progId="Equation.3">
                  <p:embed/>
                </p:oleObj>
              </mc:Choice>
              <mc:Fallback>
                <p:oleObj name="公式" r:id="rId11" imgW="469900" imgH="177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3888" y="4365104"/>
                        <a:ext cx="13684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01140742"/>
      </p:ext>
    </p:extLst>
  </p:cSld>
  <p:clrMapOvr>
    <a:masterClrMapping/>
  </p:clrMapOvr>
  <p:transition spd="slow"/>
</p:sld>
</file>

<file path=ppt/theme/theme1.xml><?xml version="1.0" encoding="utf-8"?>
<a:theme xmlns:a="http://schemas.openxmlformats.org/drawingml/2006/main" name="Edgex">
  <a:themeElements>
    <a:clrScheme name="Edgex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Edgex">
      <a:majorFont>
        <a:latin typeface="Bookman Old Style"/>
        <a:ea typeface="宋体"/>
        <a:cs typeface=""/>
      </a:majorFont>
      <a:minorFont>
        <a:latin typeface="Palatino Linotype"/>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Edgex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x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x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x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x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x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上海大学徐国卿电动汽车新型牵引控制技术1103(2)</Template>
  <TotalTime>1143</TotalTime>
  <Words>4947</Words>
  <Application>Microsoft Office PowerPoint</Application>
  <PresentationFormat>全屏显示(4:3)</PresentationFormat>
  <Paragraphs>482</Paragraphs>
  <Slides>92</Slides>
  <Notes>2</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92</vt:i4>
      </vt:variant>
    </vt:vector>
  </HeadingPairs>
  <TitlesOfParts>
    <vt:vector size="109" baseType="lpstr">
      <vt:lpstr>Monotype Sorts</vt:lpstr>
      <vt:lpstr>等线</vt:lpstr>
      <vt:lpstr>黑体</vt:lpstr>
      <vt:lpstr>宋体</vt:lpstr>
      <vt:lpstr>Arial</vt:lpstr>
      <vt:lpstr>Bookman Old Style</vt:lpstr>
      <vt:lpstr>Cambria Math</vt:lpstr>
      <vt:lpstr>Palatino Linotype</vt:lpstr>
      <vt:lpstr>Times New Roman</vt:lpstr>
      <vt:lpstr>Verdana</vt:lpstr>
      <vt:lpstr>Wingdings</vt:lpstr>
      <vt:lpstr>Edgex</vt:lpstr>
      <vt:lpstr>Picture</vt:lpstr>
      <vt:lpstr>Equation</vt:lpstr>
      <vt:lpstr>公式</vt:lpstr>
      <vt:lpstr>Visio</vt:lpstr>
      <vt:lpstr>Visio.Drawing.11</vt:lpstr>
      <vt:lpstr>PowerPoint 演示文稿</vt:lpstr>
      <vt:lpstr>PowerPoint 演示文稿</vt:lpstr>
      <vt:lpstr>第一章 绪论</vt:lpstr>
      <vt:lpstr>    1.1 什么是运动控制系统</vt:lpstr>
      <vt:lpstr>2）运动控制的必要性-体现在运动系统调速与控制上</vt:lpstr>
      <vt:lpstr>PowerPoint 演示文稿</vt:lpstr>
      <vt:lpstr>运动控制关键-对电能-机械能转换过程进行有效控制</vt:lpstr>
      <vt:lpstr>运动控制的实现与分析、设计</vt:lpstr>
      <vt:lpstr>2）知识体系</vt:lpstr>
      <vt:lpstr>3 运动控制系统的分类</vt:lpstr>
      <vt:lpstr>4 电力拖动运动控制系统的特点</vt:lpstr>
      <vt:lpstr>1.2 运动控制系统应用及其发展</vt:lpstr>
      <vt:lpstr>2 运动控制的主要应用领域</vt:lpstr>
      <vt:lpstr>3 运动控制系统发展的助推器</vt:lpstr>
      <vt:lpstr>4 现代的运动控制系统</vt:lpstr>
      <vt:lpstr>1.3 运动控制系统转矩控制规律 </vt:lpstr>
      <vt:lpstr>1.3 运动控制系统转矩控制规律 </vt:lpstr>
      <vt:lpstr>1.3 运动控制系统转矩控制规律 </vt:lpstr>
      <vt:lpstr>1.3 运动控制系统转矩控制规律 </vt:lpstr>
      <vt:lpstr>1.4 生产机械的负载转矩特性</vt:lpstr>
      <vt:lpstr>恒转矩负载 </vt:lpstr>
      <vt:lpstr>恒功率负载</vt:lpstr>
      <vt:lpstr>风机、泵类负载 </vt:lpstr>
      <vt:lpstr>PowerPoint 演示文稿</vt:lpstr>
      <vt:lpstr>直流电动机的稳态特性</vt:lpstr>
      <vt:lpstr>调节直流电动机转速的方法 </vt:lpstr>
      <vt:lpstr>运动控制系统</vt:lpstr>
      <vt:lpstr>内  容  提  要</vt:lpstr>
      <vt:lpstr>内  容  提  要</vt:lpstr>
      <vt:lpstr>2.1晶闸管整流器-直流电动机系统的工作原理及调速特性</vt:lpstr>
      <vt:lpstr>2.1.1触发脉冲相位控制  </vt:lpstr>
      <vt:lpstr>1．触发脉冲相位控制</vt:lpstr>
      <vt:lpstr>PowerPoint 演示文稿</vt:lpstr>
      <vt:lpstr>PowerPoint 演示文稿</vt:lpstr>
      <vt:lpstr>PowerPoint 演示文稿</vt:lpstr>
      <vt:lpstr>2．电流脉动及其波形的连续与断续</vt:lpstr>
      <vt:lpstr>PowerPoint 演示文稿</vt:lpstr>
      <vt:lpstr>PowerPoint 演示文稿</vt:lpstr>
      <vt:lpstr>PowerPoint 演示文稿</vt:lpstr>
      <vt:lpstr>抑制电流脉动的措施 </vt:lpstr>
      <vt:lpstr>3．晶闸管整流器-电动机系统的机械特性</vt:lpstr>
      <vt:lpstr>PowerPoint 演示文稿</vt:lpstr>
      <vt:lpstr>PowerPoint 演示文稿</vt:lpstr>
      <vt:lpstr>PowerPoint 演示文稿</vt:lpstr>
      <vt:lpstr>PowerPoint 演示文稿</vt:lpstr>
      <vt:lpstr> 4．晶闸管触发和整流装置的放大系数            和传递函数</vt:lpstr>
      <vt:lpstr>放大系数的计算</vt:lpstr>
      <vt:lpstr>PowerPoint 演示文稿</vt:lpstr>
      <vt:lpstr>失控时间和纯滞后环节 </vt:lpstr>
      <vt:lpstr>失控时间和纯滞后环节 </vt:lpstr>
      <vt:lpstr>PowerPoint 演示文稿</vt:lpstr>
      <vt:lpstr>PowerPoint 演示文稿</vt:lpstr>
      <vt:lpstr>晶闸管触发电路与整流装置的传递函数 </vt:lpstr>
      <vt:lpstr>传递函数的近似处理</vt:lpstr>
      <vt:lpstr>PowerPoint 演示文稿</vt:lpstr>
      <vt:lpstr>2.1.2 直流PWM变换器-电动机系统</vt:lpstr>
      <vt:lpstr>PowerPoint 演示文稿</vt:lpstr>
      <vt:lpstr>1．PWM变换器的工作状态和电压、电流波形</vt:lpstr>
      <vt:lpstr>PowerPoint 演示文稿</vt:lpstr>
      <vt:lpstr>PowerPoint 演示文稿</vt:lpstr>
      <vt:lpstr>PowerPoint 演示文稿</vt:lpstr>
      <vt:lpstr>PowerPoint 演示文稿</vt:lpstr>
      <vt:lpstr>图2-12 有制动电流通路的不可逆PWM变换器-直流电动机系统</vt:lpstr>
      <vt:lpstr>PowerPoint 演示文稿</vt:lpstr>
      <vt:lpstr>PowerPoint 演示文稿</vt:lpstr>
      <vt:lpstr>PowerPoint 演示文稿</vt:lpstr>
      <vt:lpstr>有制动电流通路的不可逆PWM-直流电动机系统 </vt:lpstr>
      <vt:lpstr>桥式可逆PWM变换器</vt:lpstr>
      <vt:lpstr>桥式可逆PWM变换器</vt:lpstr>
      <vt:lpstr>PowerPoint 演示文稿</vt:lpstr>
      <vt:lpstr>PowerPoint 演示文稿</vt:lpstr>
      <vt:lpstr>PowerPoint 演示文稿</vt:lpstr>
      <vt:lpstr>PowerPoint 演示文稿</vt:lpstr>
      <vt:lpstr>PowerPoint 演示文稿</vt:lpstr>
      <vt:lpstr>2.直流PWM调速系统的机械特性(稳态)</vt:lpstr>
      <vt:lpstr>电压平均值方程 </vt:lpstr>
      <vt:lpstr>机械特性 </vt:lpstr>
      <vt:lpstr>PowerPoint 演示文稿</vt:lpstr>
      <vt:lpstr>3．PWM控制器与变换器的动态数学模型</vt:lpstr>
      <vt:lpstr>传递函数 </vt:lpstr>
      <vt:lpstr>4．直流PWM调速系统的电能回馈和泵升电压</vt:lpstr>
      <vt:lpstr>PowerPoint 演示文稿</vt:lpstr>
      <vt:lpstr>2.3  稳态调速性能指标和        直流调速系统的机械特性</vt:lpstr>
      <vt:lpstr>2.3.1转速控制的要求和稳态调速性能指标</vt:lpstr>
      <vt:lpstr>PowerPoint 演示文稿</vt:lpstr>
      <vt:lpstr>PowerPoint 演示文稿</vt:lpstr>
      <vt:lpstr>3. 调速范围、静差率和额定速降之间的关系</vt:lpstr>
      <vt:lpstr>例题2-1 </vt:lpstr>
      <vt:lpstr>PowerPoint 演示文稿</vt:lpstr>
      <vt:lpstr>2.3.2开环直流调速系统的性能和存在的问题 </vt:lpstr>
      <vt:lpstr>例题2-2 </vt:lpstr>
      <vt:lpstr>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Yuan Mingxing</cp:lastModifiedBy>
  <cp:revision>94</cp:revision>
  <dcterms:created xsi:type="dcterms:W3CDTF">2017-11-27T13:54:19Z</dcterms:created>
  <dcterms:modified xsi:type="dcterms:W3CDTF">2020-10-07T14:56:48Z</dcterms:modified>
</cp:coreProperties>
</file>